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755" r:id="rId4"/>
    <p:sldMasterId id="2147483760" r:id="rId5"/>
  </p:sldMasterIdLst>
  <p:handoutMasterIdLst>
    <p:handoutMasterId r:id="rId54"/>
  </p:handoutMasterIdLst>
  <p:sldIdLst>
    <p:sldId id="344" r:id="rId6"/>
    <p:sldId id="345" r:id="rId7"/>
    <p:sldId id="346" r:id="rId8"/>
    <p:sldId id="347" r:id="rId9"/>
    <p:sldId id="348" r:id="rId10"/>
    <p:sldId id="336" r:id="rId11"/>
    <p:sldId id="342" r:id="rId12"/>
    <p:sldId id="357" r:id="rId13"/>
    <p:sldId id="358" r:id="rId14"/>
    <p:sldId id="360" r:id="rId15"/>
    <p:sldId id="359" r:id="rId16"/>
    <p:sldId id="361" r:id="rId17"/>
    <p:sldId id="362" r:id="rId18"/>
    <p:sldId id="363" r:id="rId19"/>
    <p:sldId id="364" r:id="rId20"/>
    <p:sldId id="388" r:id="rId21"/>
    <p:sldId id="389" r:id="rId22"/>
    <p:sldId id="390" r:id="rId23"/>
    <p:sldId id="391" r:id="rId24"/>
    <p:sldId id="392" r:id="rId25"/>
    <p:sldId id="338" r:id="rId26"/>
    <p:sldId id="343" r:id="rId27"/>
    <p:sldId id="365" r:id="rId28"/>
    <p:sldId id="366" r:id="rId29"/>
    <p:sldId id="384" r:id="rId30"/>
    <p:sldId id="385" r:id="rId31"/>
    <p:sldId id="386" r:id="rId32"/>
    <p:sldId id="387" r:id="rId33"/>
    <p:sldId id="375" r:id="rId34"/>
    <p:sldId id="376" r:id="rId35"/>
    <p:sldId id="377" r:id="rId36"/>
    <p:sldId id="339" r:id="rId37"/>
    <p:sldId id="371" r:id="rId38"/>
    <p:sldId id="372" r:id="rId39"/>
    <p:sldId id="373" r:id="rId40"/>
    <p:sldId id="374" r:id="rId41"/>
    <p:sldId id="378" r:id="rId42"/>
    <p:sldId id="380" r:id="rId43"/>
    <p:sldId id="381" r:id="rId44"/>
    <p:sldId id="383" r:id="rId45"/>
    <p:sldId id="379" r:id="rId46"/>
    <p:sldId id="350" r:id="rId47"/>
    <p:sldId id="351" r:id="rId48"/>
    <p:sldId id="352" r:id="rId49"/>
    <p:sldId id="353" r:id="rId50"/>
    <p:sldId id="354" r:id="rId51"/>
    <p:sldId id="355" r:id="rId52"/>
    <p:sldId id="356" r:id="rId53"/>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3" autoAdjust="0"/>
    <p:restoredTop sz="94660"/>
  </p:normalViewPr>
  <p:slideViewPr>
    <p:cSldViewPr snapToGrid="0">
      <p:cViewPr varScale="1">
        <p:scale>
          <a:sx n="72" d="100"/>
          <a:sy n="72" d="100"/>
        </p:scale>
        <p:origin x="594" y="72"/>
      </p:cViewPr>
      <p:guideLst>
        <p:guide orient="horz" pos="2448"/>
        <p:guide pos="3840"/>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E3EB5F-0EDB-4C74-BB1F-03B8437923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4064F9-D763-4FCB-9E62-10AA52B693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6DDC9-DE64-44CF-BFE7-122B272B38FB}" type="datetimeFigureOut">
              <a:rPr lang="en-US" smtClean="0"/>
              <a:pPr/>
              <a:t>3/13/2023</a:t>
            </a:fld>
            <a:endParaRPr lang="en-US" dirty="0"/>
          </a:p>
        </p:txBody>
      </p:sp>
      <p:sp>
        <p:nvSpPr>
          <p:cNvPr id="4" name="Footer Placeholder 3">
            <a:extLst>
              <a:ext uri="{FF2B5EF4-FFF2-40B4-BE49-F238E27FC236}">
                <a16:creationId xmlns:a16="http://schemas.microsoft.com/office/drawing/2014/main" id="{FECEE8CD-C006-4B54-9A08-6B931E3980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F94616-22BB-4B10-A3BA-F25A0985D7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241BCF-65AE-4D28-8D87-64F16AC96C5D}" type="slidenum">
              <a:rPr lang="en-US" smtClean="0"/>
              <a:pPr/>
              <a:t>‹#›</a:t>
            </a:fld>
            <a:endParaRPr lang="en-US" dirty="0"/>
          </a:p>
        </p:txBody>
      </p:sp>
    </p:spTree>
    <p:extLst>
      <p:ext uri="{BB962C8B-B14F-4D97-AF65-F5344CB8AC3E}">
        <p14:creationId xmlns:p14="http://schemas.microsoft.com/office/powerpoint/2010/main" val="33092226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7E40D-B216-4710-BD18-207E86DC4C8E}"/>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00333" y="-299340"/>
            <a:ext cx="11391334" cy="7456680"/>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7E40D-B216-4710-BD18-207E86DC4C8E}"/>
              </a:ext>
            </a:extLst>
          </p:cNvPr>
          <p:cNvPicPr>
            <a:picLocks noChangeAspect="1"/>
          </p:cNvPicPr>
          <p:nvPr userDrawn="1"/>
        </p:nvPicPr>
        <p:blipFill>
          <a:blip r:embed="rId2">
            <a:alphaModFix amt="20000"/>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tretch>
            <a:fillRect/>
          </a:stretch>
        </p:blipFill>
        <p:spPr>
          <a:xfrm>
            <a:off x="400333" y="-299340"/>
            <a:ext cx="11391334" cy="7456680"/>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7E40D-B216-4710-BD18-207E86DC4C8E}"/>
              </a:ext>
            </a:extLst>
          </p:cNvPr>
          <p:cNvPicPr>
            <a:picLocks noChangeAspect="1"/>
          </p:cNvPicPr>
          <p:nvPr userDrawn="1"/>
        </p:nvPicPr>
        <p:blipFill>
          <a:blip r:embed="rId2">
            <a:alphaModFix amt="20000"/>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tretch>
            <a:fillRect/>
          </a:stretch>
        </p:blipFill>
        <p:spPr>
          <a:xfrm>
            <a:off x="400333" y="-299340"/>
            <a:ext cx="11391334" cy="7456680"/>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2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07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4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6" r:id="rId3"/>
    <p:sldLayoutId id="2147483740" r:id="rId4"/>
    <p:sldLayoutId id="2147483743" r:id="rId5"/>
    <p:sldLayoutId id="2147483741" r:id="rId6"/>
    <p:sldLayoutId id="2147483742" r:id="rId7"/>
    <p:sldLayoutId id="2147483738" r:id="rId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51" r:id="rId2"/>
    <p:sldLayoutId id="2147483752" r:id="rId3"/>
    <p:sldLayoutId id="2147483753" r:id="rId4"/>
    <p:sldLayoutId id="2147483754" r:id="rId5"/>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9" r:id="rId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msoftwarelab.com/" TargetMode="External"/><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2"/>
          </p:cNvPr>
          <p:cNvSpPr txBox="1"/>
          <p:nvPr/>
        </p:nvSpPr>
        <p:spPr>
          <a:xfrm>
            <a:off x="4621447" y="4228558"/>
            <a:ext cx="3949504" cy="338554"/>
          </a:xfrm>
          <a:prstGeom prst="rect">
            <a:avLst/>
          </a:prstGeom>
          <a:noFill/>
        </p:spPr>
        <p:txBody>
          <a:bodyPr wrap="square" rtlCol="0">
            <a:spAutoFit/>
          </a:bodyPr>
          <a:lstStyle/>
          <a:p>
            <a:r>
              <a:rPr lang="en-US" altLang="ko-KR" sz="1600" dirty="0">
                <a:solidFill>
                  <a:schemeClr val="bg1"/>
                </a:solidFill>
                <a:cs typeface="Arial" pitchFamily="34" charset="0"/>
                <a:hlinkClick r:id="rId3"/>
              </a:rPr>
              <a:t>http://www.scmsoftwarelab.com</a:t>
            </a:r>
            <a:endParaRPr lang="ko-KR" altLang="en-US" sz="1600" dirty="0">
              <a:solidFill>
                <a:schemeClr val="bg1"/>
              </a:solidFill>
              <a:cs typeface="Arial" pitchFamily="34" charset="0"/>
            </a:endParaRPr>
          </a:p>
        </p:txBody>
      </p:sp>
      <p:sp>
        <p:nvSpPr>
          <p:cNvPr id="163" name="Cloud Callout 162"/>
          <p:cNvSpPr/>
          <p:nvPr/>
        </p:nvSpPr>
        <p:spPr>
          <a:xfrm>
            <a:off x="1371600" y="1987820"/>
            <a:ext cx="1828800" cy="914400"/>
          </a:xfrm>
          <a:prstGeom prst="cloudCallout">
            <a:avLst>
              <a:gd name="adj1" fmla="val -26910"/>
              <a:gd name="adj2" fmla="val 787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1689100" y="2013220"/>
            <a:ext cx="1019831" cy="923330"/>
          </a:xfrm>
          <a:prstGeom prst="rect">
            <a:avLst/>
          </a:prstGeom>
          <a:noFill/>
        </p:spPr>
        <p:txBody>
          <a:bodyPr wrap="none" lIns="91440" tIns="45720" rIns="91440" bIns="45720">
            <a:spAutoFit/>
          </a:bodyPr>
          <a:lstStyle/>
          <a:p>
            <a:pPr algn="ctr"/>
            <a:r>
              <a:rPr lang="en-US" sz="5400" b="0" cap="none" spc="0" dirty="0">
                <a:ln w="18415" cmpd="sng">
                  <a:solidFill>
                    <a:schemeClr val="accent4">
                      <a:lumMod val="50000"/>
                    </a:schemeClr>
                  </a:solidFill>
                  <a:prstDash val="solid"/>
                </a:ln>
                <a:solidFill>
                  <a:schemeClr val="accent5">
                    <a:lumMod val="50000"/>
                  </a:schemeClr>
                </a:solidFill>
                <a:effectLst>
                  <a:outerShdw blurRad="63500" dir="3600000" algn="tl" rotWithShape="0">
                    <a:srgbClr val="000000">
                      <a:alpha val="70000"/>
                    </a:srgbClr>
                  </a:outerShdw>
                </a:effectLst>
                <a:latin typeface="Vivaldi" pitchFamily="66" charset="0"/>
              </a:rPr>
              <a:t>S</a:t>
            </a:r>
          </a:p>
        </p:txBody>
      </p:sp>
      <p:sp>
        <p:nvSpPr>
          <p:cNvPr id="166" name="Rectangle 165"/>
          <p:cNvSpPr/>
          <p:nvPr/>
        </p:nvSpPr>
        <p:spPr>
          <a:xfrm>
            <a:off x="3238500" y="2025920"/>
            <a:ext cx="6629400" cy="923330"/>
          </a:xfrm>
          <a:prstGeom prst="rect">
            <a:avLst/>
          </a:prstGeom>
          <a:noFill/>
        </p:spPr>
        <p:txBody>
          <a:bodyPr wrap="square" lIns="91440" tIns="45720" rIns="91440" bIns="45720">
            <a:spAutoFit/>
          </a:bodyPr>
          <a:lstStyle/>
          <a:p>
            <a:pPr algn="ctr"/>
            <a:r>
              <a:rPr lang="en-US" sz="54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Rounded MT Bold" pitchFamily="34" charset="0"/>
                <a:cs typeface="Times New Roman" pitchFamily="18" charset="0"/>
              </a:rPr>
              <a:t>SCM Software Lab</a:t>
            </a:r>
          </a:p>
        </p:txBody>
      </p:sp>
      <p:sp>
        <p:nvSpPr>
          <p:cNvPr id="167" name="Rectangle 166"/>
          <p:cNvSpPr/>
          <p:nvPr/>
        </p:nvSpPr>
        <p:spPr>
          <a:xfrm>
            <a:off x="7185356" y="2876820"/>
            <a:ext cx="2419252" cy="369332"/>
          </a:xfrm>
          <a:prstGeom prst="rect">
            <a:avLst/>
          </a:prstGeom>
          <a:noFill/>
        </p:spPr>
        <p:txBody>
          <a:bodyPr wrap="none" lIns="91440" tIns="45720" rIns="91440" bIns="45720">
            <a:spAutoFit/>
          </a:bodyPr>
          <a:lstStyle/>
          <a:p>
            <a:pPr algn="ctr"/>
            <a:r>
              <a:rPr lang="en-US" dirty="0">
                <a:ln w="18415" cmpd="sng">
                  <a:solidFill>
                    <a:srgbClr val="FFFFFF"/>
                  </a:solidFill>
                  <a:prstDash val="solid"/>
                </a:ln>
                <a:solidFill>
                  <a:srgbClr val="FFFFFF"/>
                </a:solidFill>
                <a:latin typeface="Arial Narrow" pitchFamily="34" charset="0"/>
                <a:cs typeface="Times New Roman" pitchFamily="18" charset="0"/>
              </a:rPr>
              <a:t>m</a:t>
            </a:r>
            <a:r>
              <a:rPr lang="en-US" b="0" cap="none" spc="0" dirty="0">
                <a:ln w="18415" cmpd="sng">
                  <a:solidFill>
                    <a:srgbClr val="FFFFFF"/>
                  </a:solidFill>
                  <a:prstDash val="solid"/>
                </a:ln>
                <a:solidFill>
                  <a:srgbClr val="FFFFFF"/>
                </a:solidFill>
                <a:latin typeface="Arial Narrow" pitchFamily="34" charset="0"/>
                <a:cs typeface="Times New Roman" pitchFamily="18" charset="0"/>
              </a:rPr>
              <a:t>akes your business easy</a:t>
            </a:r>
          </a:p>
        </p:txBody>
      </p:sp>
      <p:sp>
        <p:nvSpPr>
          <p:cNvPr id="168" name="TextBox 167">
            <a:hlinkClick r:id="rId2"/>
          </p:cNvPr>
          <p:cNvSpPr txBox="1"/>
          <p:nvPr/>
        </p:nvSpPr>
        <p:spPr>
          <a:xfrm>
            <a:off x="4820229" y="5140679"/>
            <a:ext cx="3185236" cy="338554"/>
          </a:xfrm>
          <a:prstGeom prst="rect">
            <a:avLst/>
          </a:prstGeom>
          <a:noFill/>
        </p:spPr>
        <p:txBody>
          <a:bodyPr wrap="square" rtlCol="0">
            <a:spAutoFit/>
          </a:bodyPr>
          <a:lstStyle/>
          <a:p>
            <a:r>
              <a:rPr lang="en-US" altLang="ko-KR" sz="1600" dirty="0">
                <a:solidFill>
                  <a:schemeClr val="bg1"/>
                </a:solidFill>
                <a:cs typeface="Arial" pitchFamily="34" charset="0"/>
              </a:rPr>
              <a:t>+91  90524 31162 (INDIA)</a:t>
            </a:r>
            <a:endParaRPr lang="ko-KR" altLang="en-US" sz="1600" dirty="0">
              <a:solidFill>
                <a:schemeClr val="bg1"/>
              </a:solidFill>
              <a:cs typeface="Arial" pitchFamily="34" charset="0"/>
            </a:endParaRPr>
          </a:p>
        </p:txBody>
      </p:sp>
      <p:sp>
        <p:nvSpPr>
          <p:cNvPr id="9" name="TextBox 8">
            <a:hlinkClick r:id="rId2"/>
          </p:cNvPr>
          <p:cNvSpPr txBox="1"/>
          <p:nvPr/>
        </p:nvSpPr>
        <p:spPr>
          <a:xfrm>
            <a:off x="4444966" y="4676887"/>
            <a:ext cx="4125985" cy="338554"/>
          </a:xfrm>
          <a:prstGeom prst="rect">
            <a:avLst/>
          </a:prstGeom>
          <a:noFill/>
        </p:spPr>
        <p:txBody>
          <a:bodyPr wrap="square" rtlCol="0">
            <a:spAutoFit/>
          </a:bodyPr>
          <a:lstStyle/>
          <a:p>
            <a:r>
              <a:rPr lang="en-US" altLang="ko-KR" sz="1600" dirty="0">
                <a:solidFill>
                  <a:schemeClr val="bg1"/>
                </a:solidFill>
                <a:cs typeface="Arial" pitchFamily="34" charset="0"/>
              </a:rPr>
              <a:t>Email : sales@scmsoftwarelab.com</a:t>
            </a:r>
            <a:endParaRPr lang="ko-KR" altLang="en-US" sz="1600" dirty="0">
              <a:solidFill>
                <a:schemeClr val="bg1"/>
              </a:solidFill>
              <a:cs typeface="Arial" pitchFamily="34" charset="0"/>
            </a:endParaRP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Schedule Pickup</a:t>
            </a:r>
          </a:p>
        </p:txBody>
      </p:sp>
      <p:pic>
        <p:nvPicPr>
          <p:cNvPr id="3074" name="Picture 2"/>
          <p:cNvPicPr>
            <a:picLocks noChangeAspect="1" noChangeArrowheads="1"/>
          </p:cNvPicPr>
          <p:nvPr/>
        </p:nvPicPr>
        <p:blipFill>
          <a:blip r:embed="rId2"/>
          <a:srcRect/>
          <a:stretch>
            <a:fillRect/>
          </a:stretch>
        </p:blipFill>
        <p:spPr bwMode="auto">
          <a:xfrm>
            <a:off x="941019" y="928046"/>
            <a:ext cx="10291090" cy="578591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Material Receipt</a:t>
            </a:r>
          </a:p>
        </p:txBody>
      </p:sp>
      <p:pic>
        <p:nvPicPr>
          <p:cNvPr id="4098" name="Picture 2"/>
          <p:cNvPicPr>
            <a:picLocks noChangeAspect="1" noChangeArrowheads="1"/>
          </p:cNvPicPr>
          <p:nvPr/>
        </p:nvPicPr>
        <p:blipFill>
          <a:blip r:embed="rId2"/>
          <a:srcRect/>
          <a:stretch>
            <a:fillRect/>
          </a:stretch>
        </p:blipFill>
        <p:spPr bwMode="auto">
          <a:xfrm>
            <a:off x="1034885" y="1009933"/>
            <a:ext cx="10101689" cy="567942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Material Receipt</a:t>
            </a:r>
          </a:p>
        </p:txBody>
      </p:sp>
      <p:pic>
        <p:nvPicPr>
          <p:cNvPr id="5122" name="Picture 2"/>
          <p:cNvPicPr>
            <a:picLocks noChangeAspect="1" noChangeArrowheads="1"/>
          </p:cNvPicPr>
          <p:nvPr/>
        </p:nvPicPr>
        <p:blipFill>
          <a:blip r:embed="rId2"/>
          <a:srcRect/>
          <a:stretch>
            <a:fillRect/>
          </a:stretch>
        </p:blipFill>
        <p:spPr bwMode="auto">
          <a:xfrm>
            <a:off x="1037227" y="935520"/>
            <a:ext cx="10235821" cy="575483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Material Quality Check</a:t>
            </a:r>
          </a:p>
        </p:txBody>
      </p:sp>
      <p:pic>
        <p:nvPicPr>
          <p:cNvPr id="6146" name="Picture 2"/>
          <p:cNvPicPr>
            <a:picLocks noChangeAspect="1" noChangeArrowheads="1"/>
          </p:cNvPicPr>
          <p:nvPr/>
        </p:nvPicPr>
        <p:blipFill>
          <a:blip r:embed="rId2"/>
          <a:srcRect/>
          <a:stretch>
            <a:fillRect/>
          </a:stretch>
        </p:blipFill>
        <p:spPr bwMode="auto">
          <a:xfrm>
            <a:off x="1172712" y="1078171"/>
            <a:ext cx="9854679" cy="554055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Upload Received Items Images</a:t>
            </a:r>
          </a:p>
        </p:txBody>
      </p:sp>
      <p:pic>
        <p:nvPicPr>
          <p:cNvPr id="8195" name="Picture 3"/>
          <p:cNvPicPr>
            <a:picLocks noChangeAspect="1" noChangeArrowheads="1"/>
          </p:cNvPicPr>
          <p:nvPr/>
        </p:nvPicPr>
        <p:blipFill>
          <a:blip r:embed="rId2"/>
          <a:srcRect/>
          <a:stretch>
            <a:fillRect/>
          </a:stretch>
        </p:blipFill>
        <p:spPr bwMode="auto">
          <a:xfrm>
            <a:off x="1000578" y="866630"/>
            <a:ext cx="10413776" cy="585489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Barcode Generation</a:t>
            </a:r>
          </a:p>
        </p:txBody>
      </p:sp>
      <p:pic>
        <p:nvPicPr>
          <p:cNvPr id="7170" name="Picture 2"/>
          <p:cNvPicPr>
            <a:picLocks noChangeAspect="1" noChangeArrowheads="1"/>
          </p:cNvPicPr>
          <p:nvPr/>
        </p:nvPicPr>
        <p:blipFill>
          <a:blip r:embed="rId2"/>
          <a:srcRect/>
          <a:stretch>
            <a:fillRect/>
          </a:stretch>
        </p:blipFill>
        <p:spPr bwMode="auto">
          <a:xfrm>
            <a:off x="1053713" y="832512"/>
            <a:ext cx="10292403" cy="578665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solidFill>
                  <a:schemeClr val="bg1"/>
                </a:solidFill>
              </a:rPr>
              <a:t>Warehouse Management</a:t>
            </a:r>
          </a:p>
        </p:txBody>
      </p:sp>
      <p:sp>
        <p:nvSpPr>
          <p:cNvPr id="3" name="Rounded Rectangle 4">
            <a:extLst>
              <a:ext uri="{FF2B5EF4-FFF2-40B4-BE49-F238E27FC236}">
                <a16:creationId xmlns:a16="http://schemas.microsoft.com/office/drawing/2014/main" id="{3C1945F9-EC1A-4DC6-94BC-B32747B005FE}"/>
              </a:ext>
            </a:extLst>
          </p:cNvPr>
          <p:cNvSpPr/>
          <p:nvPr/>
        </p:nvSpPr>
        <p:spPr>
          <a:xfrm>
            <a:off x="331060" y="1770566"/>
            <a:ext cx="2152726" cy="4284724"/>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4" name="Group 3">
            <a:extLst>
              <a:ext uri="{FF2B5EF4-FFF2-40B4-BE49-F238E27FC236}">
                <a16:creationId xmlns:a16="http://schemas.microsoft.com/office/drawing/2014/main" id="{C42AE8C6-0132-4E80-B542-A71689D8034C}"/>
              </a:ext>
            </a:extLst>
          </p:cNvPr>
          <p:cNvGrpSpPr/>
          <p:nvPr/>
        </p:nvGrpSpPr>
        <p:grpSpPr>
          <a:xfrm>
            <a:off x="586333" y="3614234"/>
            <a:ext cx="1642180" cy="1885930"/>
            <a:chOff x="1077300" y="4004825"/>
            <a:chExt cx="1698908" cy="1885930"/>
          </a:xfrm>
        </p:grpSpPr>
        <p:sp>
          <p:nvSpPr>
            <p:cNvPr id="5" name="TextBox 4">
              <a:extLst>
                <a:ext uri="{FF2B5EF4-FFF2-40B4-BE49-F238E27FC236}">
                  <a16:creationId xmlns:a16="http://schemas.microsoft.com/office/drawing/2014/main" id="{B4F33A5B-4124-4040-9CE8-2CC7389D865C}"/>
                </a:ext>
              </a:extLst>
            </p:cNvPr>
            <p:cNvSpPr txBox="1"/>
            <p:nvPr/>
          </p:nvSpPr>
          <p:spPr>
            <a:xfrm>
              <a:off x="1077300" y="4004825"/>
              <a:ext cx="1698908" cy="276999"/>
            </a:xfrm>
            <a:prstGeom prst="rect">
              <a:avLst/>
            </a:prstGeom>
            <a:noFill/>
          </p:spPr>
          <p:txBody>
            <a:bodyPr wrap="square" rtlCol="0">
              <a:spAutoFit/>
            </a:bodyPr>
            <a:lstStyle/>
            <a:p>
              <a:pPr algn="ctr"/>
              <a:r>
                <a:rPr lang="en-US" sz="1200" b="1" dirty="0">
                  <a:solidFill>
                    <a:srgbClr val="1F1F1F"/>
                  </a:solidFill>
                  <a:latin typeface="PT Sans"/>
                </a:rPr>
                <a:t>Warehouse Zone</a:t>
              </a:r>
              <a:endParaRPr lang="en-US" sz="1200" dirty="0">
                <a:solidFill>
                  <a:srgbClr val="1F1F1F"/>
                </a:solidFill>
                <a:latin typeface="PT Sans"/>
              </a:endParaRPr>
            </a:p>
          </p:txBody>
        </p:sp>
        <p:sp>
          <p:nvSpPr>
            <p:cNvPr id="6" name="TextBox 5">
              <a:extLst>
                <a:ext uri="{FF2B5EF4-FFF2-40B4-BE49-F238E27FC236}">
                  <a16:creationId xmlns:a16="http://schemas.microsoft.com/office/drawing/2014/main" id="{C01525DC-8BA7-4018-90E4-2BDCE54D14CE}"/>
                </a:ext>
              </a:extLst>
            </p:cNvPr>
            <p:cNvSpPr txBox="1"/>
            <p:nvPr/>
          </p:nvSpPr>
          <p:spPr>
            <a:xfrm>
              <a:off x="1077300" y="4321095"/>
              <a:ext cx="1698908" cy="1569660"/>
            </a:xfrm>
            <a:prstGeom prst="rect">
              <a:avLst/>
            </a:prstGeom>
            <a:noFill/>
          </p:spPr>
          <p:txBody>
            <a:bodyPr wrap="square" rtlCol="0">
              <a:spAutoFit/>
            </a:bodyPr>
            <a:lstStyle/>
            <a:p>
              <a:pPr algn="ctr"/>
              <a:r>
                <a:rPr lang="en-US" sz="1200" dirty="0"/>
                <a:t>A warehouse is divided into multiple zones &amp; each Zone have multiple Locators. For ex, case storage and unit storage make separate zones.</a:t>
              </a:r>
              <a:endParaRPr lang="en-US" altLang="ko-KR" sz="1200" dirty="0">
                <a:solidFill>
                  <a:schemeClr val="tx1">
                    <a:lumMod val="65000"/>
                    <a:lumOff val="35000"/>
                  </a:schemeClr>
                </a:solidFill>
                <a:cs typeface="Arial" pitchFamily="34" charset="0"/>
              </a:endParaRPr>
            </a:p>
          </p:txBody>
        </p:sp>
      </p:grpSp>
      <p:sp>
        <p:nvSpPr>
          <p:cNvPr id="7" name="Right Arrow 6">
            <a:extLst>
              <a:ext uri="{FF2B5EF4-FFF2-40B4-BE49-F238E27FC236}">
                <a16:creationId xmlns:a16="http://schemas.microsoft.com/office/drawing/2014/main" id="{DF92240F-9426-4459-961B-946E9397F0BD}"/>
              </a:ext>
            </a:extLst>
          </p:cNvPr>
          <p:cNvSpPr/>
          <p:nvPr/>
        </p:nvSpPr>
        <p:spPr>
          <a:xfrm>
            <a:off x="331060" y="1950834"/>
            <a:ext cx="1478459" cy="864096"/>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7">
            <a:extLst>
              <a:ext uri="{FF2B5EF4-FFF2-40B4-BE49-F238E27FC236}">
                <a16:creationId xmlns:a16="http://schemas.microsoft.com/office/drawing/2014/main" id="{8F40333B-F156-427B-AAF1-944EE4E4CA42}"/>
              </a:ext>
            </a:extLst>
          </p:cNvPr>
          <p:cNvSpPr txBox="1"/>
          <p:nvPr/>
        </p:nvSpPr>
        <p:spPr>
          <a:xfrm>
            <a:off x="664422"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sp>
        <p:nvSpPr>
          <p:cNvPr id="9" name="Rounded Rectangle 64">
            <a:extLst>
              <a:ext uri="{FF2B5EF4-FFF2-40B4-BE49-F238E27FC236}">
                <a16:creationId xmlns:a16="http://schemas.microsoft.com/office/drawing/2014/main" id="{E89F2E82-E7EE-4C9E-8597-98FAD43633DD}"/>
              </a:ext>
            </a:extLst>
          </p:cNvPr>
          <p:cNvSpPr/>
          <p:nvPr/>
        </p:nvSpPr>
        <p:spPr>
          <a:xfrm>
            <a:off x="2681330" y="1770566"/>
            <a:ext cx="2152726" cy="4284724"/>
          </a:xfrm>
          <a:prstGeom prst="roundRect">
            <a:avLst>
              <a:gd name="adj" fmla="val 7734"/>
            </a:avLst>
          </a:prstGeom>
          <a:solidFill>
            <a:schemeClr val="bg1"/>
          </a:solidFill>
          <a:ln w="25400">
            <a:solidFill>
              <a:schemeClr val="accent2"/>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10" name="Group 9">
            <a:extLst>
              <a:ext uri="{FF2B5EF4-FFF2-40B4-BE49-F238E27FC236}">
                <a16:creationId xmlns:a16="http://schemas.microsoft.com/office/drawing/2014/main" id="{10CEAE11-F733-418D-90FA-9BC61AEA23A5}"/>
              </a:ext>
            </a:extLst>
          </p:cNvPr>
          <p:cNvGrpSpPr/>
          <p:nvPr/>
        </p:nvGrpSpPr>
        <p:grpSpPr>
          <a:xfrm>
            <a:off x="2936602" y="3614234"/>
            <a:ext cx="1642180" cy="1701265"/>
            <a:chOff x="1077300" y="4004825"/>
            <a:chExt cx="1698908" cy="1701265"/>
          </a:xfrm>
        </p:grpSpPr>
        <p:sp>
          <p:nvSpPr>
            <p:cNvPr id="11" name="TextBox 10">
              <a:extLst>
                <a:ext uri="{FF2B5EF4-FFF2-40B4-BE49-F238E27FC236}">
                  <a16:creationId xmlns:a16="http://schemas.microsoft.com/office/drawing/2014/main" id="{4A8A565F-9B05-422B-A324-51E9943213B0}"/>
                </a:ext>
              </a:extLst>
            </p:cNvPr>
            <p:cNvSpPr txBox="1"/>
            <p:nvPr/>
          </p:nvSpPr>
          <p:spPr>
            <a:xfrm>
              <a:off x="1077300" y="4004825"/>
              <a:ext cx="1698908" cy="276999"/>
            </a:xfrm>
            <a:prstGeom prst="rect">
              <a:avLst/>
            </a:prstGeom>
            <a:noFill/>
          </p:spPr>
          <p:txBody>
            <a:bodyPr wrap="square" rtlCol="0">
              <a:spAutoFit/>
            </a:bodyPr>
            <a:lstStyle/>
            <a:p>
              <a:pPr algn="ctr"/>
              <a:r>
                <a:rPr lang="en-US" sz="1200" b="1" dirty="0">
                  <a:solidFill>
                    <a:srgbClr val="1F1F1F"/>
                  </a:solidFill>
                  <a:latin typeface="PT Sans"/>
                </a:rPr>
                <a:t>Putaway</a:t>
              </a:r>
              <a:endParaRPr lang="en-US" sz="1200" dirty="0">
                <a:solidFill>
                  <a:srgbClr val="1F1F1F"/>
                </a:solidFill>
                <a:latin typeface="PT Sans"/>
              </a:endParaRPr>
            </a:p>
          </p:txBody>
        </p:sp>
        <p:sp>
          <p:nvSpPr>
            <p:cNvPr id="12" name="TextBox 11">
              <a:extLst>
                <a:ext uri="{FF2B5EF4-FFF2-40B4-BE49-F238E27FC236}">
                  <a16:creationId xmlns:a16="http://schemas.microsoft.com/office/drawing/2014/main" id="{EA12232A-A513-4EDD-8F67-EE885CFE5C78}"/>
                </a:ext>
              </a:extLst>
            </p:cNvPr>
            <p:cNvSpPr txBox="1"/>
            <p:nvPr/>
          </p:nvSpPr>
          <p:spPr>
            <a:xfrm>
              <a:off x="1077300" y="4321095"/>
              <a:ext cx="1698908" cy="1384995"/>
            </a:xfrm>
            <a:prstGeom prst="rect">
              <a:avLst/>
            </a:prstGeom>
            <a:noFill/>
          </p:spPr>
          <p:txBody>
            <a:bodyPr wrap="square" rtlCol="0">
              <a:spAutoFit/>
            </a:bodyPr>
            <a:lstStyle/>
            <a:p>
              <a:pPr algn="ctr"/>
              <a:r>
                <a:rPr lang="en-US" sz="1200" dirty="0"/>
                <a:t>After Quality Check, Our Putaway (Auto Bin Allocation) will suggest you the best Locators for moving the Material from Receiving Bay.</a:t>
              </a:r>
            </a:p>
          </p:txBody>
        </p:sp>
      </p:grpSp>
      <p:sp>
        <p:nvSpPr>
          <p:cNvPr id="13" name="Right Arrow 66">
            <a:extLst>
              <a:ext uri="{FF2B5EF4-FFF2-40B4-BE49-F238E27FC236}">
                <a16:creationId xmlns:a16="http://schemas.microsoft.com/office/drawing/2014/main" id="{1AFC4C71-6016-4497-B259-A0F52845B0DF}"/>
              </a:ext>
            </a:extLst>
          </p:cNvPr>
          <p:cNvSpPr/>
          <p:nvPr/>
        </p:nvSpPr>
        <p:spPr>
          <a:xfrm>
            <a:off x="2681329" y="1950834"/>
            <a:ext cx="1478459" cy="864096"/>
          </a:xfrm>
          <a:prstGeom prst="rightArrow">
            <a:avLst>
              <a:gd name="adj1" fmla="val 65118"/>
              <a:gd name="adj2" fmla="val 84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E07BBAD1-7EBC-4E45-AE20-2B920F2D7751}"/>
              </a:ext>
            </a:extLst>
          </p:cNvPr>
          <p:cNvSpPr txBox="1"/>
          <p:nvPr/>
        </p:nvSpPr>
        <p:spPr>
          <a:xfrm>
            <a:off x="2994751"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15" name="Rounded Rectangle 71">
            <a:extLst>
              <a:ext uri="{FF2B5EF4-FFF2-40B4-BE49-F238E27FC236}">
                <a16:creationId xmlns:a16="http://schemas.microsoft.com/office/drawing/2014/main" id="{7D0BCF7D-5706-4743-9547-30B7A843D0E5}"/>
              </a:ext>
            </a:extLst>
          </p:cNvPr>
          <p:cNvSpPr/>
          <p:nvPr/>
        </p:nvSpPr>
        <p:spPr>
          <a:xfrm>
            <a:off x="5044298" y="1770566"/>
            <a:ext cx="2152726" cy="4284724"/>
          </a:xfrm>
          <a:prstGeom prst="roundRect">
            <a:avLst>
              <a:gd name="adj" fmla="val 7734"/>
            </a:avLst>
          </a:prstGeom>
          <a:solidFill>
            <a:schemeClr val="bg1"/>
          </a:solidFill>
          <a:ln w="25400">
            <a:solidFill>
              <a:schemeClr val="accent3"/>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16" name="Group 15">
            <a:extLst>
              <a:ext uri="{FF2B5EF4-FFF2-40B4-BE49-F238E27FC236}">
                <a16:creationId xmlns:a16="http://schemas.microsoft.com/office/drawing/2014/main" id="{69DD8556-3A9F-4991-9C77-72416FF0C32A}"/>
              </a:ext>
            </a:extLst>
          </p:cNvPr>
          <p:cNvGrpSpPr/>
          <p:nvPr/>
        </p:nvGrpSpPr>
        <p:grpSpPr>
          <a:xfrm>
            <a:off x="5299571" y="3633630"/>
            <a:ext cx="1642180" cy="1866534"/>
            <a:chOff x="1077300" y="4004825"/>
            <a:chExt cx="1698908" cy="1866534"/>
          </a:xfrm>
        </p:grpSpPr>
        <p:sp>
          <p:nvSpPr>
            <p:cNvPr id="17" name="TextBox 16">
              <a:extLst>
                <a:ext uri="{FF2B5EF4-FFF2-40B4-BE49-F238E27FC236}">
                  <a16:creationId xmlns:a16="http://schemas.microsoft.com/office/drawing/2014/main" id="{4D3730A5-8E44-4F94-9229-AC4402CCA01A}"/>
                </a:ext>
              </a:extLst>
            </p:cNvPr>
            <p:cNvSpPr txBox="1"/>
            <p:nvPr/>
          </p:nvSpPr>
          <p:spPr>
            <a:xfrm>
              <a:off x="1077300" y="4004825"/>
              <a:ext cx="1698908" cy="276999"/>
            </a:xfrm>
            <a:prstGeom prst="rect">
              <a:avLst/>
            </a:prstGeom>
            <a:noFill/>
          </p:spPr>
          <p:txBody>
            <a:bodyPr wrap="square" rtlCol="0">
              <a:spAutoFit/>
            </a:bodyPr>
            <a:lstStyle/>
            <a:p>
              <a:pPr algn="ctr"/>
              <a:r>
                <a:rPr lang="en-US" sz="1200" b="1" dirty="0"/>
                <a:t>Inventory Move</a:t>
              </a:r>
              <a:endParaRPr lang="en-US" sz="1200" dirty="0"/>
            </a:p>
          </p:txBody>
        </p:sp>
        <p:sp>
          <p:nvSpPr>
            <p:cNvPr id="18" name="TextBox 17">
              <a:extLst>
                <a:ext uri="{FF2B5EF4-FFF2-40B4-BE49-F238E27FC236}">
                  <a16:creationId xmlns:a16="http://schemas.microsoft.com/office/drawing/2014/main" id="{3809E6C8-FD57-43A4-B647-BE328D503B61}"/>
                </a:ext>
              </a:extLst>
            </p:cNvPr>
            <p:cNvSpPr txBox="1"/>
            <p:nvPr/>
          </p:nvSpPr>
          <p:spPr>
            <a:xfrm>
              <a:off x="1079313" y="4301699"/>
              <a:ext cx="1696895" cy="1569660"/>
            </a:xfrm>
            <a:prstGeom prst="rect">
              <a:avLst/>
            </a:prstGeom>
            <a:noFill/>
          </p:spPr>
          <p:txBody>
            <a:bodyPr wrap="square" rtlCol="0">
              <a:spAutoFit/>
            </a:bodyPr>
            <a:lstStyle/>
            <a:p>
              <a:pPr algn="ctr"/>
              <a:r>
                <a:rPr lang="en-US" sz="1200" dirty="0"/>
                <a:t>Sometimes, we may need to Move Material from one location to another Location. We can use Inventory Movement concept for that.</a:t>
              </a:r>
            </a:p>
          </p:txBody>
        </p:sp>
      </p:grpSp>
      <p:sp>
        <p:nvSpPr>
          <p:cNvPr id="19" name="Right Arrow 73">
            <a:extLst>
              <a:ext uri="{FF2B5EF4-FFF2-40B4-BE49-F238E27FC236}">
                <a16:creationId xmlns:a16="http://schemas.microsoft.com/office/drawing/2014/main" id="{644BAD84-2B0F-440C-8BE1-D05D443EE5F4}"/>
              </a:ext>
            </a:extLst>
          </p:cNvPr>
          <p:cNvSpPr/>
          <p:nvPr/>
        </p:nvSpPr>
        <p:spPr>
          <a:xfrm>
            <a:off x="5044298" y="1950834"/>
            <a:ext cx="1478459" cy="864096"/>
          </a:xfrm>
          <a:prstGeom prst="rightArrow">
            <a:avLst>
              <a:gd name="adj1" fmla="val 65118"/>
              <a:gd name="adj2" fmla="val 846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TextBox 19">
            <a:extLst>
              <a:ext uri="{FF2B5EF4-FFF2-40B4-BE49-F238E27FC236}">
                <a16:creationId xmlns:a16="http://schemas.microsoft.com/office/drawing/2014/main" id="{00F56028-DB8B-44D7-9297-8EA3E4FD85D0}"/>
              </a:ext>
            </a:extLst>
          </p:cNvPr>
          <p:cNvSpPr txBox="1"/>
          <p:nvPr/>
        </p:nvSpPr>
        <p:spPr>
          <a:xfrm>
            <a:off x="5337780"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21" name="Rounded Rectangle 78">
            <a:extLst>
              <a:ext uri="{FF2B5EF4-FFF2-40B4-BE49-F238E27FC236}">
                <a16:creationId xmlns:a16="http://schemas.microsoft.com/office/drawing/2014/main" id="{676F6070-24AD-4D7E-802B-A6734E33582B}"/>
              </a:ext>
            </a:extLst>
          </p:cNvPr>
          <p:cNvSpPr/>
          <p:nvPr/>
        </p:nvSpPr>
        <p:spPr>
          <a:xfrm>
            <a:off x="7381868" y="1770566"/>
            <a:ext cx="2152726" cy="4284724"/>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22" name="Group 21">
            <a:extLst>
              <a:ext uri="{FF2B5EF4-FFF2-40B4-BE49-F238E27FC236}">
                <a16:creationId xmlns:a16="http://schemas.microsoft.com/office/drawing/2014/main" id="{8AE1252F-E659-4705-BB7F-43CD19D51049}"/>
              </a:ext>
            </a:extLst>
          </p:cNvPr>
          <p:cNvGrpSpPr/>
          <p:nvPr/>
        </p:nvGrpSpPr>
        <p:grpSpPr>
          <a:xfrm>
            <a:off x="7543801" y="3614234"/>
            <a:ext cx="1816100" cy="1701265"/>
            <a:chOff x="980735" y="4004825"/>
            <a:chExt cx="1878836" cy="1701265"/>
          </a:xfrm>
        </p:grpSpPr>
        <p:sp>
          <p:nvSpPr>
            <p:cNvPr id="23" name="TextBox 22">
              <a:extLst>
                <a:ext uri="{FF2B5EF4-FFF2-40B4-BE49-F238E27FC236}">
                  <a16:creationId xmlns:a16="http://schemas.microsoft.com/office/drawing/2014/main" id="{8DEFD285-72DF-4BE9-8229-D059CF0B88F2}"/>
                </a:ext>
              </a:extLst>
            </p:cNvPr>
            <p:cNvSpPr txBox="1"/>
            <p:nvPr/>
          </p:nvSpPr>
          <p:spPr>
            <a:xfrm>
              <a:off x="980735" y="4004825"/>
              <a:ext cx="1878836" cy="276999"/>
            </a:xfrm>
            <a:prstGeom prst="rect">
              <a:avLst/>
            </a:prstGeom>
            <a:noFill/>
          </p:spPr>
          <p:txBody>
            <a:bodyPr wrap="square" rtlCol="0">
              <a:spAutoFit/>
            </a:bodyPr>
            <a:lstStyle/>
            <a:p>
              <a:pPr algn="ctr"/>
              <a:r>
                <a:rPr lang="en-US" sz="1200" b="1" dirty="0">
                  <a:solidFill>
                    <a:srgbClr val="1F1F1F"/>
                  </a:solidFill>
                  <a:latin typeface="PT Sans"/>
                </a:rPr>
                <a:t>Inventory Cycle Count</a:t>
              </a:r>
            </a:p>
          </p:txBody>
        </p:sp>
        <p:sp>
          <p:nvSpPr>
            <p:cNvPr id="24" name="TextBox 23">
              <a:extLst>
                <a:ext uri="{FF2B5EF4-FFF2-40B4-BE49-F238E27FC236}">
                  <a16:creationId xmlns:a16="http://schemas.microsoft.com/office/drawing/2014/main" id="{44CB8D5E-060A-40FD-8A2F-450F2BDB9181}"/>
                </a:ext>
              </a:extLst>
            </p:cNvPr>
            <p:cNvSpPr txBox="1"/>
            <p:nvPr/>
          </p:nvSpPr>
          <p:spPr>
            <a:xfrm>
              <a:off x="1077300" y="4321095"/>
              <a:ext cx="1698908" cy="1384995"/>
            </a:xfrm>
            <a:prstGeom prst="rect">
              <a:avLst/>
            </a:prstGeom>
            <a:noFill/>
          </p:spPr>
          <p:txBody>
            <a:bodyPr wrap="square" rtlCol="0">
              <a:spAutoFit/>
            </a:bodyPr>
            <a:lstStyle/>
            <a:p>
              <a:pPr algn="ctr"/>
              <a:r>
                <a:rPr lang="en-US" sz="1200" dirty="0"/>
                <a:t>Inventory cycle count is used for adjusting the quantity in warehouse inventory. Also used for add the opening of the warehouse inventory.</a:t>
              </a:r>
            </a:p>
          </p:txBody>
        </p:sp>
      </p:grpSp>
      <p:sp>
        <p:nvSpPr>
          <p:cNvPr id="25" name="Right Arrow 80">
            <a:extLst>
              <a:ext uri="{FF2B5EF4-FFF2-40B4-BE49-F238E27FC236}">
                <a16:creationId xmlns:a16="http://schemas.microsoft.com/office/drawing/2014/main" id="{73FD92FB-5EC6-4424-B0D6-95F27DFAE786}"/>
              </a:ext>
            </a:extLst>
          </p:cNvPr>
          <p:cNvSpPr/>
          <p:nvPr/>
        </p:nvSpPr>
        <p:spPr>
          <a:xfrm>
            <a:off x="7381868" y="1950834"/>
            <a:ext cx="1478459" cy="864096"/>
          </a:xfrm>
          <a:prstGeom prst="rightArrow">
            <a:avLst>
              <a:gd name="adj1" fmla="val 65118"/>
              <a:gd name="adj2" fmla="val 846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TextBox 25">
            <a:extLst>
              <a:ext uri="{FF2B5EF4-FFF2-40B4-BE49-F238E27FC236}">
                <a16:creationId xmlns:a16="http://schemas.microsoft.com/office/drawing/2014/main" id="{81148520-F1E4-4235-A9FF-C746ABA6A418}"/>
              </a:ext>
            </a:extLst>
          </p:cNvPr>
          <p:cNvSpPr txBox="1"/>
          <p:nvPr/>
        </p:nvSpPr>
        <p:spPr>
          <a:xfrm>
            <a:off x="7655408"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04</a:t>
            </a:r>
            <a:endParaRPr lang="ko-KR" altLang="en-US" sz="2800" b="1" dirty="0">
              <a:solidFill>
                <a:schemeClr val="bg1"/>
              </a:solidFill>
              <a:cs typeface="Arial" pitchFamily="34" charset="0"/>
            </a:endParaRPr>
          </a:p>
        </p:txBody>
      </p:sp>
      <p:pic>
        <p:nvPicPr>
          <p:cNvPr id="37" name="Picture 2">
            <a:extLst>
              <a:ext uri="{FF2B5EF4-FFF2-40B4-BE49-F238E27FC236}">
                <a16:creationId xmlns:a16="http://schemas.microsoft.com/office/drawing/2014/main" id="{50A6DC28-4D07-4565-B2AC-35B7323662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4572" y="2940293"/>
            <a:ext cx="527896" cy="527896"/>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78">
            <a:extLst>
              <a:ext uri="{FF2B5EF4-FFF2-40B4-BE49-F238E27FC236}">
                <a16:creationId xmlns:a16="http://schemas.microsoft.com/office/drawing/2014/main" id="{676F6070-24AD-4D7E-802B-A6734E33582B}"/>
              </a:ext>
            </a:extLst>
          </p:cNvPr>
          <p:cNvSpPr/>
          <p:nvPr/>
        </p:nvSpPr>
        <p:spPr>
          <a:xfrm>
            <a:off x="9718668" y="1745166"/>
            <a:ext cx="2152726" cy="4284724"/>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27" name="Group 32">
            <a:extLst>
              <a:ext uri="{FF2B5EF4-FFF2-40B4-BE49-F238E27FC236}">
                <a16:creationId xmlns:a16="http://schemas.microsoft.com/office/drawing/2014/main" id="{8AE1252F-E659-4705-BB7F-43CD19D51049}"/>
              </a:ext>
            </a:extLst>
          </p:cNvPr>
          <p:cNvGrpSpPr/>
          <p:nvPr/>
        </p:nvGrpSpPr>
        <p:grpSpPr>
          <a:xfrm>
            <a:off x="9880601" y="3588834"/>
            <a:ext cx="1816100" cy="1885930"/>
            <a:chOff x="980735" y="4004825"/>
            <a:chExt cx="1878836" cy="1885930"/>
          </a:xfrm>
        </p:grpSpPr>
        <p:sp>
          <p:nvSpPr>
            <p:cNvPr id="34" name="TextBox 33">
              <a:extLst>
                <a:ext uri="{FF2B5EF4-FFF2-40B4-BE49-F238E27FC236}">
                  <a16:creationId xmlns:a16="http://schemas.microsoft.com/office/drawing/2014/main" id="{8DEFD285-72DF-4BE9-8229-D059CF0B88F2}"/>
                </a:ext>
              </a:extLst>
            </p:cNvPr>
            <p:cNvSpPr txBox="1"/>
            <p:nvPr/>
          </p:nvSpPr>
          <p:spPr>
            <a:xfrm>
              <a:off x="980735" y="4004825"/>
              <a:ext cx="1878836" cy="276999"/>
            </a:xfrm>
            <a:prstGeom prst="rect">
              <a:avLst/>
            </a:prstGeom>
            <a:noFill/>
          </p:spPr>
          <p:txBody>
            <a:bodyPr wrap="square" rtlCol="0">
              <a:spAutoFit/>
            </a:bodyPr>
            <a:lstStyle/>
            <a:p>
              <a:pPr algn="ctr"/>
              <a:r>
                <a:rPr lang="en-US" sz="1200" b="1" dirty="0"/>
                <a:t>Replenishment</a:t>
              </a:r>
              <a:endParaRPr lang="en-US" sz="1200" dirty="0"/>
            </a:p>
          </p:txBody>
        </p:sp>
        <p:sp>
          <p:nvSpPr>
            <p:cNvPr id="38" name="TextBox 37">
              <a:extLst>
                <a:ext uri="{FF2B5EF4-FFF2-40B4-BE49-F238E27FC236}">
                  <a16:creationId xmlns:a16="http://schemas.microsoft.com/office/drawing/2014/main" id="{44CB8D5E-060A-40FD-8A2F-450F2BDB9181}"/>
                </a:ext>
              </a:extLst>
            </p:cNvPr>
            <p:cNvSpPr txBox="1"/>
            <p:nvPr/>
          </p:nvSpPr>
          <p:spPr>
            <a:xfrm>
              <a:off x="1077300" y="4321095"/>
              <a:ext cx="1698908" cy="1569660"/>
            </a:xfrm>
            <a:prstGeom prst="rect">
              <a:avLst/>
            </a:prstGeom>
            <a:noFill/>
          </p:spPr>
          <p:txBody>
            <a:bodyPr wrap="square" rtlCol="0">
              <a:spAutoFit/>
            </a:bodyPr>
            <a:lstStyle/>
            <a:p>
              <a:pPr algn="ctr"/>
              <a:r>
                <a:rPr lang="en-US" sz="1200" dirty="0"/>
                <a:t>The purpose of replenishment is to keep inventory flowing through the supply chain by maintaining efficient order (Stock Re-Order)</a:t>
              </a:r>
            </a:p>
          </p:txBody>
        </p:sp>
      </p:grpSp>
      <p:sp>
        <p:nvSpPr>
          <p:cNvPr id="40" name="TextBox 39">
            <a:extLst>
              <a:ext uri="{FF2B5EF4-FFF2-40B4-BE49-F238E27FC236}">
                <a16:creationId xmlns:a16="http://schemas.microsoft.com/office/drawing/2014/main" id="{81148520-F1E4-4235-A9FF-C746ABA6A418}"/>
              </a:ext>
            </a:extLst>
          </p:cNvPr>
          <p:cNvSpPr txBox="1"/>
          <p:nvPr/>
        </p:nvSpPr>
        <p:spPr>
          <a:xfrm>
            <a:off x="9992208" y="21021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05</a:t>
            </a:r>
            <a:endParaRPr lang="ko-KR" altLang="en-US" sz="2800" b="1" dirty="0">
              <a:solidFill>
                <a:schemeClr val="bg1"/>
              </a:solidFill>
              <a:cs typeface="Arial" pitchFamily="34" charset="0"/>
            </a:endParaRPr>
          </a:p>
        </p:txBody>
      </p:sp>
      <p:pic>
        <p:nvPicPr>
          <p:cNvPr id="16386" name="Picture 2" descr="http://www.scmsoftwarelab.com/img/WarehouseZones.png"/>
          <p:cNvPicPr>
            <a:picLocks noChangeAspect="1" noChangeArrowheads="1"/>
          </p:cNvPicPr>
          <p:nvPr/>
        </p:nvPicPr>
        <p:blipFill>
          <a:blip r:embed="rId3"/>
          <a:srcRect/>
          <a:stretch>
            <a:fillRect/>
          </a:stretch>
        </p:blipFill>
        <p:spPr bwMode="auto">
          <a:xfrm>
            <a:off x="1155699" y="2938462"/>
            <a:ext cx="508001" cy="508001"/>
          </a:xfrm>
          <a:prstGeom prst="rect">
            <a:avLst/>
          </a:prstGeom>
          <a:noFill/>
        </p:spPr>
      </p:pic>
      <p:sp>
        <p:nvSpPr>
          <p:cNvPr id="51" name="Right Arrow 66">
            <a:extLst>
              <a:ext uri="{FF2B5EF4-FFF2-40B4-BE49-F238E27FC236}">
                <a16:creationId xmlns:a16="http://schemas.microsoft.com/office/drawing/2014/main" id="{1AFC4C71-6016-4497-B259-A0F52845B0DF}"/>
              </a:ext>
            </a:extLst>
          </p:cNvPr>
          <p:cNvSpPr/>
          <p:nvPr/>
        </p:nvSpPr>
        <p:spPr>
          <a:xfrm>
            <a:off x="9729829" y="1938134"/>
            <a:ext cx="1478459" cy="864096"/>
          </a:xfrm>
          <a:prstGeom prst="rightArrow">
            <a:avLst>
              <a:gd name="adj1" fmla="val 65118"/>
              <a:gd name="adj2" fmla="val 84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TextBox 51">
            <a:extLst>
              <a:ext uri="{FF2B5EF4-FFF2-40B4-BE49-F238E27FC236}">
                <a16:creationId xmlns:a16="http://schemas.microsoft.com/office/drawing/2014/main" id="{E07BBAD1-7EBC-4E45-AE20-2B920F2D7751}"/>
              </a:ext>
            </a:extLst>
          </p:cNvPr>
          <p:cNvSpPr txBox="1"/>
          <p:nvPr/>
        </p:nvSpPr>
        <p:spPr>
          <a:xfrm>
            <a:off x="9928951" y="21021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05</a:t>
            </a:r>
            <a:endParaRPr lang="ko-KR" altLang="en-US" sz="2800" b="1" dirty="0">
              <a:solidFill>
                <a:schemeClr val="bg1"/>
              </a:solidFill>
              <a:cs typeface="Arial" pitchFamily="34" charset="0"/>
            </a:endParaRPr>
          </a:p>
        </p:txBody>
      </p:sp>
      <p:pic>
        <p:nvPicPr>
          <p:cNvPr id="16389" name="Picture 5" descr="D:\SCMSoftwareLab_Website\img\Putaway.png"/>
          <p:cNvPicPr>
            <a:picLocks noChangeAspect="1" noChangeArrowheads="1"/>
          </p:cNvPicPr>
          <p:nvPr/>
        </p:nvPicPr>
        <p:blipFill>
          <a:blip r:embed="rId4" cstate="print"/>
          <a:srcRect/>
          <a:stretch>
            <a:fillRect/>
          </a:stretch>
        </p:blipFill>
        <p:spPr bwMode="auto">
          <a:xfrm>
            <a:off x="3521075" y="3001962"/>
            <a:ext cx="504825" cy="504825"/>
          </a:xfrm>
          <a:prstGeom prst="rect">
            <a:avLst/>
          </a:prstGeom>
          <a:noFill/>
        </p:spPr>
      </p:pic>
      <p:pic>
        <p:nvPicPr>
          <p:cNvPr id="16391" name="Picture 7" descr="D:\SCMSoftwareLab_Website\img\InventoryMove.png"/>
          <p:cNvPicPr>
            <a:picLocks noChangeAspect="1" noChangeArrowheads="1"/>
          </p:cNvPicPr>
          <p:nvPr/>
        </p:nvPicPr>
        <p:blipFill>
          <a:blip r:embed="rId5" cstate="print"/>
          <a:srcRect/>
          <a:stretch>
            <a:fillRect/>
          </a:stretch>
        </p:blipFill>
        <p:spPr bwMode="auto">
          <a:xfrm>
            <a:off x="5756275" y="3090863"/>
            <a:ext cx="775035" cy="401638"/>
          </a:xfrm>
          <a:prstGeom prst="rect">
            <a:avLst/>
          </a:prstGeom>
          <a:noFill/>
        </p:spPr>
      </p:pic>
      <p:pic>
        <p:nvPicPr>
          <p:cNvPr id="16395" name="Picture 11" descr="D:\SCMSoftwareLab_Website\img\Replenishment.png"/>
          <p:cNvPicPr>
            <a:picLocks noChangeAspect="1" noChangeArrowheads="1"/>
          </p:cNvPicPr>
          <p:nvPr/>
        </p:nvPicPr>
        <p:blipFill>
          <a:blip r:embed="rId6" cstate="print"/>
          <a:srcRect/>
          <a:stretch>
            <a:fillRect/>
          </a:stretch>
        </p:blipFill>
        <p:spPr bwMode="auto">
          <a:xfrm>
            <a:off x="10531475" y="2951163"/>
            <a:ext cx="515937" cy="515937"/>
          </a:xfrm>
          <a:prstGeom prst="rect">
            <a:avLst/>
          </a:prstGeom>
          <a:noFill/>
        </p:spPr>
      </p:pic>
    </p:spTree>
    <p:extLst>
      <p:ext uri="{BB962C8B-B14F-4D97-AF65-F5344CB8AC3E}">
        <p14:creationId xmlns:p14="http://schemas.microsoft.com/office/powerpoint/2010/main" val="164400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Warehouse Zones</a:t>
            </a:r>
          </a:p>
        </p:txBody>
      </p:sp>
      <p:pic>
        <p:nvPicPr>
          <p:cNvPr id="12290" name="Picture 2"/>
          <p:cNvPicPr>
            <a:picLocks noChangeAspect="1" noChangeArrowheads="1"/>
          </p:cNvPicPr>
          <p:nvPr/>
        </p:nvPicPr>
        <p:blipFill>
          <a:blip r:embed="rId2"/>
          <a:srcRect/>
          <a:stretch>
            <a:fillRect/>
          </a:stretch>
        </p:blipFill>
        <p:spPr bwMode="auto">
          <a:xfrm>
            <a:off x="1078173" y="943373"/>
            <a:ext cx="10140286" cy="570112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Warehouse Zones</a:t>
            </a:r>
          </a:p>
        </p:txBody>
      </p:sp>
      <p:pic>
        <p:nvPicPr>
          <p:cNvPr id="13314" name="Picture 2"/>
          <p:cNvPicPr>
            <a:picLocks noChangeAspect="1" noChangeArrowheads="1"/>
          </p:cNvPicPr>
          <p:nvPr/>
        </p:nvPicPr>
        <p:blipFill>
          <a:blip r:embed="rId2"/>
          <a:srcRect/>
          <a:stretch>
            <a:fillRect/>
          </a:stretch>
        </p:blipFill>
        <p:spPr bwMode="auto">
          <a:xfrm>
            <a:off x="928047" y="829216"/>
            <a:ext cx="10322541" cy="580359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Putaway</a:t>
            </a:r>
          </a:p>
        </p:txBody>
      </p:sp>
      <p:pic>
        <p:nvPicPr>
          <p:cNvPr id="10242" name="Picture 2"/>
          <p:cNvPicPr>
            <a:picLocks noChangeAspect="1" noChangeArrowheads="1"/>
          </p:cNvPicPr>
          <p:nvPr/>
        </p:nvPicPr>
        <p:blipFill>
          <a:blip r:embed="rId2"/>
          <a:srcRect/>
          <a:stretch>
            <a:fillRect/>
          </a:stretch>
        </p:blipFill>
        <p:spPr bwMode="auto">
          <a:xfrm>
            <a:off x="970483" y="900752"/>
            <a:ext cx="10234329" cy="5754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ltLang="ko-KR" b="1" dirty="0">
                <a:solidFill>
                  <a:schemeClr val="tx1">
                    <a:lumMod val="75000"/>
                    <a:lumOff val="25000"/>
                  </a:schemeClr>
                </a:solidFill>
              </a:rPr>
              <a:t>Who we are?</a:t>
            </a:r>
          </a:p>
        </p:txBody>
      </p:sp>
      <p:sp>
        <p:nvSpPr>
          <p:cNvPr id="45" name="TextBox 44">
            <a:extLst>
              <a:ext uri="{FF2B5EF4-FFF2-40B4-BE49-F238E27FC236}">
                <a16:creationId xmlns:a16="http://schemas.microsoft.com/office/drawing/2014/main" id="{519AA71C-8442-4959-BF89-470001339678}"/>
              </a:ext>
            </a:extLst>
          </p:cNvPr>
          <p:cNvSpPr txBox="1"/>
          <p:nvPr/>
        </p:nvSpPr>
        <p:spPr>
          <a:xfrm>
            <a:off x="760273" y="3147898"/>
            <a:ext cx="3528392" cy="461665"/>
          </a:xfrm>
          <a:prstGeom prst="rect">
            <a:avLst/>
          </a:prstGeom>
          <a:noFill/>
        </p:spPr>
        <p:txBody>
          <a:bodyPr wrap="square" rtlCol="0">
            <a:spAutoFit/>
          </a:bodyPr>
          <a:lstStyle/>
          <a:p>
            <a:r>
              <a:rPr lang="en-US" altLang="ko-KR" sz="2400" b="1" dirty="0">
                <a:solidFill>
                  <a:schemeClr val="accent2"/>
                </a:solidFill>
                <a:cs typeface="Arial" pitchFamily="34" charset="0"/>
              </a:rPr>
              <a:t>OUR SOLUTIONS</a:t>
            </a:r>
            <a:endParaRPr lang="ko-KR" altLang="en-US" sz="2400" b="1" dirty="0">
              <a:solidFill>
                <a:schemeClr val="accent2"/>
              </a:solidFill>
              <a:cs typeface="Arial" pitchFamily="34" charset="0"/>
            </a:endParaRPr>
          </a:p>
        </p:txBody>
      </p:sp>
      <p:sp>
        <p:nvSpPr>
          <p:cNvPr id="46" name="TextBox 45">
            <a:extLst>
              <a:ext uri="{FF2B5EF4-FFF2-40B4-BE49-F238E27FC236}">
                <a16:creationId xmlns:a16="http://schemas.microsoft.com/office/drawing/2014/main" id="{C776C8F2-EF91-4435-B46B-C17E3199D78D}"/>
              </a:ext>
            </a:extLst>
          </p:cNvPr>
          <p:cNvSpPr txBox="1"/>
          <p:nvPr/>
        </p:nvSpPr>
        <p:spPr>
          <a:xfrm>
            <a:off x="772973" y="1269243"/>
            <a:ext cx="3837127"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We are professional cloud based iDempiere open source ERP consulting services providers. And we have developed 3PL &amp; ERP products (as per industry standards) that can be easily customize as per your requirements. We also have experience on integrating iDempiere software with many third party software's (like, SAP, Shopify, Tally, DHL and etc.) and EDI.</a:t>
            </a:r>
          </a:p>
        </p:txBody>
      </p:sp>
      <p:grpSp>
        <p:nvGrpSpPr>
          <p:cNvPr id="3" name="Group 83">
            <a:extLst>
              <a:ext uri="{FF2B5EF4-FFF2-40B4-BE49-F238E27FC236}">
                <a16:creationId xmlns:a16="http://schemas.microsoft.com/office/drawing/2014/main" id="{3CAA7AB3-49F4-453A-9520-319727FF77E9}"/>
              </a:ext>
            </a:extLst>
          </p:cNvPr>
          <p:cNvGrpSpPr/>
          <p:nvPr/>
        </p:nvGrpSpPr>
        <p:grpSpPr>
          <a:xfrm>
            <a:off x="8171443" y="5139498"/>
            <a:ext cx="3614157" cy="923330"/>
            <a:chOff x="2551705" y="4283314"/>
            <a:chExt cx="2319429" cy="923330"/>
          </a:xfrm>
        </p:grpSpPr>
        <p:sp>
          <p:nvSpPr>
            <p:cNvPr id="48" name="TextBox 47">
              <a:extLst>
                <a:ext uri="{FF2B5EF4-FFF2-40B4-BE49-F238E27FC236}">
                  <a16:creationId xmlns:a16="http://schemas.microsoft.com/office/drawing/2014/main" id="{E9C1FF45-4EDA-48CA-87C3-04A113F84735}"/>
                </a:ext>
              </a:extLst>
            </p:cNvPr>
            <p:cNvSpPr txBox="1"/>
            <p:nvPr/>
          </p:nvSpPr>
          <p:spPr>
            <a:xfrm>
              <a:off x="2551705" y="4560313"/>
              <a:ext cx="2319429" cy="646331"/>
            </a:xfrm>
            <a:prstGeom prst="rect">
              <a:avLst/>
            </a:prstGeom>
            <a:noFill/>
          </p:spPr>
          <p:txBody>
            <a:bodyPr wrap="square" rtlCol="0">
              <a:spAutoFit/>
            </a:bodyPr>
            <a:lstStyle/>
            <a:p>
              <a:r>
                <a:rPr lang="en-US" sz="1200" dirty="0"/>
                <a:t>We have experience on integrating iDempiere software with following third party software’s (like, SAP, Shopify, Tally, DHL and etc.) and Devices.</a:t>
              </a:r>
              <a:endParaRPr lang="ko-KR" altLang="en-US" sz="1200"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3945E996-31E3-47A8-80D0-84B1BE8BCC5B}"/>
                </a:ext>
              </a:extLst>
            </p:cNvPr>
            <p:cNvSpPr txBox="1"/>
            <p:nvPr/>
          </p:nvSpPr>
          <p:spPr>
            <a:xfrm>
              <a:off x="2551705" y="4283314"/>
              <a:ext cx="2319429" cy="276999"/>
            </a:xfrm>
            <a:prstGeom prst="rect">
              <a:avLst/>
            </a:prstGeom>
            <a:noFill/>
          </p:spPr>
          <p:txBody>
            <a:bodyPr wrap="square" rtlCol="0">
              <a:spAutoFit/>
            </a:bodyPr>
            <a:lstStyle/>
            <a:p>
              <a:r>
                <a:rPr lang="en-US" altLang="ko-KR" sz="1200" b="1" dirty="0">
                  <a:solidFill>
                    <a:schemeClr val="tx1">
                      <a:lumMod val="75000"/>
                      <a:lumOff val="25000"/>
                    </a:schemeClr>
                  </a:solidFill>
                  <a:ea typeface="+mj-ea"/>
                  <a:cs typeface="Arial" pitchFamily="34" charset="0"/>
                </a:rPr>
                <a:t>Third Party Software Integration</a:t>
              </a:r>
              <a:endParaRPr lang="ko-KR" altLang="en-US" sz="1200" b="1" dirty="0">
                <a:solidFill>
                  <a:schemeClr val="tx1">
                    <a:lumMod val="75000"/>
                    <a:lumOff val="25000"/>
                  </a:schemeClr>
                </a:solidFill>
                <a:ea typeface="+mj-ea"/>
                <a:cs typeface="Arial" pitchFamily="34" charset="0"/>
              </a:endParaRPr>
            </a:p>
          </p:txBody>
        </p:sp>
      </p:grpSp>
      <p:grpSp>
        <p:nvGrpSpPr>
          <p:cNvPr id="4" name="Group 95">
            <a:extLst>
              <a:ext uri="{FF2B5EF4-FFF2-40B4-BE49-F238E27FC236}">
                <a16:creationId xmlns:a16="http://schemas.microsoft.com/office/drawing/2014/main" id="{9CA5C1FE-5644-4B31-99A7-AB427803DFF2}"/>
              </a:ext>
            </a:extLst>
          </p:cNvPr>
          <p:cNvGrpSpPr/>
          <p:nvPr/>
        </p:nvGrpSpPr>
        <p:grpSpPr>
          <a:xfrm>
            <a:off x="8171442" y="3942596"/>
            <a:ext cx="3855457" cy="923330"/>
            <a:chOff x="2551705" y="4283314"/>
            <a:chExt cx="2319429" cy="923330"/>
          </a:xfrm>
        </p:grpSpPr>
        <p:sp>
          <p:nvSpPr>
            <p:cNvPr id="51" name="TextBox 50">
              <a:extLst>
                <a:ext uri="{FF2B5EF4-FFF2-40B4-BE49-F238E27FC236}">
                  <a16:creationId xmlns:a16="http://schemas.microsoft.com/office/drawing/2014/main" id="{3D92A705-6F92-4E00-B119-E01C606514D2}"/>
                </a:ext>
              </a:extLst>
            </p:cNvPr>
            <p:cNvSpPr txBox="1"/>
            <p:nvPr/>
          </p:nvSpPr>
          <p:spPr>
            <a:xfrm>
              <a:off x="2551705" y="4560313"/>
              <a:ext cx="2319429" cy="646331"/>
            </a:xfrm>
            <a:prstGeom prst="rect">
              <a:avLst/>
            </a:prstGeom>
            <a:noFill/>
          </p:spPr>
          <p:txBody>
            <a:bodyPr wrap="square" rtlCol="0">
              <a:spAutoFit/>
            </a:bodyPr>
            <a:lstStyle/>
            <a:p>
              <a:r>
                <a:rPr lang="en-US" sz="1200" dirty="0"/>
                <a:t>We offers Cloud based Web Application Development services and it covers Custom software projects.</a:t>
              </a:r>
              <a:endParaRPr lang="ko-KR" altLang="en-US" sz="1200"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8B8C5994-3329-4918-8CBF-C7514E1F870B}"/>
                </a:ext>
              </a:extLst>
            </p:cNvPr>
            <p:cNvSpPr txBox="1"/>
            <p:nvPr/>
          </p:nvSpPr>
          <p:spPr>
            <a:xfrm>
              <a:off x="2551705" y="4283314"/>
              <a:ext cx="2319429" cy="276999"/>
            </a:xfrm>
            <a:prstGeom prst="rect">
              <a:avLst/>
            </a:prstGeom>
            <a:noFill/>
          </p:spPr>
          <p:txBody>
            <a:bodyPr wrap="square" rtlCol="0">
              <a:spAutoFit/>
            </a:bodyPr>
            <a:lstStyle/>
            <a:p>
              <a:r>
                <a:rPr lang="en-US" altLang="ko-KR" sz="1200" b="1" dirty="0">
                  <a:solidFill>
                    <a:schemeClr val="tx1">
                      <a:lumMod val="75000"/>
                      <a:lumOff val="25000"/>
                    </a:schemeClr>
                  </a:solidFill>
                  <a:ea typeface="+mj-ea"/>
                  <a:cs typeface="Arial" pitchFamily="34" charset="0"/>
                </a:rPr>
                <a:t>Web Application Development</a:t>
              </a:r>
              <a:endParaRPr lang="ko-KR" altLang="en-US" sz="1200" b="1" dirty="0">
                <a:solidFill>
                  <a:schemeClr val="tx1">
                    <a:lumMod val="75000"/>
                    <a:lumOff val="25000"/>
                  </a:schemeClr>
                </a:solidFill>
                <a:ea typeface="+mj-ea"/>
                <a:cs typeface="Arial" pitchFamily="34" charset="0"/>
              </a:endParaRPr>
            </a:p>
          </p:txBody>
        </p:sp>
      </p:grpSp>
      <p:grpSp>
        <p:nvGrpSpPr>
          <p:cNvPr id="5" name="Group 98">
            <a:extLst>
              <a:ext uri="{FF2B5EF4-FFF2-40B4-BE49-F238E27FC236}">
                <a16:creationId xmlns:a16="http://schemas.microsoft.com/office/drawing/2014/main" id="{D58BEC44-4769-451A-9004-0423F57F97EA}"/>
              </a:ext>
            </a:extLst>
          </p:cNvPr>
          <p:cNvGrpSpPr/>
          <p:nvPr/>
        </p:nvGrpSpPr>
        <p:grpSpPr>
          <a:xfrm>
            <a:off x="8171439" y="2745693"/>
            <a:ext cx="4020561" cy="738664"/>
            <a:chOff x="2551703" y="4283314"/>
            <a:chExt cx="2339318" cy="738664"/>
          </a:xfrm>
        </p:grpSpPr>
        <p:sp>
          <p:nvSpPr>
            <p:cNvPr id="54" name="TextBox 53">
              <a:extLst>
                <a:ext uri="{FF2B5EF4-FFF2-40B4-BE49-F238E27FC236}">
                  <a16:creationId xmlns:a16="http://schemas.microsoft.com/office/drawing/2014/main" id="{22238934-3D03-4B86-A532-1BD469AEC9D4}"/>
                </a:ext>
              </a:extLst>
            </p:cNvPr>
            <p:cNvSpPr txBox="1"/>
            <p:nvPr/>
          </p:nvSpPr>
          <p:spPr>
            <a:xfrm>
              <a:off x="2551703" y="4560313"/>
              <a:ext cx="2339316" cy="461665"/>
            </a:xfrm>
            <a:prstGeom prst="rect">
              <a:avLst/>
            </a:prstGeom>
            <a:noFill/>
          </p:spPr>
          <p:txBody>
            <a:bodyPr wrap="square" rtlCol="0">
              <a:spAutoFit/>
            </a:bodyPr>
            <a:lstStyle/>
            <a:p>
              <a:r>
                <a:rPr lang="en-US" sz="1200" dirty="0"/>
                <a:t>Our Services includes.. Development, Functional Training, Technical Training and Customer Support.</a:t>
              </a:r>
              <a:endParaRPr lang="ko-KR" altLang="en-US" sz="1200"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BC8B43F2-6DE2-482D-A1F4-7C61C8A1DF46}"/>
                </a:ext>
              </a:extLst>
            </p:cNvPr>
            <p:cNvSpPr txBox="1"/>
            <p:nvPr/>
          </p:nvSpPr>
          <p:spPr>
            <a:xfrm>
              <a:off x="2551705" y="4283314"/>
              <a:ext cx="2339316" cy="461665"/>
            </a:xfrm>
            <a:prstGeom prst="rect">
              <a:avLst/>
            </a:prstGeom>
            <a:noFill/>
          </p:spPr>
          <p:txBody>
            <a:bodyPr wrap="square" rtlCol="0">
              <a:spAutoFit/>
            </a:bodyPr>
            <a:lstStyle/>
            <a:p>
              <a:r>
                <a:rPr lang="en-US" altLang="ko-KR" sz="1200" b="1" dirty="0">
                  <a:solidFill>
                    <a:schemeClr val="tx1">
                      <a:lumMod val="75000"/>
                      <a:lumOff val="25000"/>
                    </a:schemeClr>
                  </a:solidFill>
                  <a:ea typeface="+mj-ea"/>
                  <a:cs typeface="Arial" pitchFamily="34" charset="0"/>
                </a:rPr>
                <a:t>iDempiere Open Source ERP Consulting</a:t>
              </a:r>
              <a:endParaRPr lang="ko-KR" altLang="en-US" sz="1200" b="1" dirty="0">
                <a:solidFill>
                  <a:schemeClr val="tx1">
                    <a:lumMod val="75000"/>
                    <a:lumOff val="25000"/>
                  </a:schemeClr>
                </a:solidFill>
                <a:ea typeface="+mj-ea"/>
                <a:cs typeface="Arial" pitchFamily="34" charset="0"/>
              </a:endParaRPr>
            </a:p>
          </p:txBody>
        </p:sp>
      </p:grpSp>
      <p:sp>
        <p:nvSpPr>
          <p:cNvPr id="56" name="Graphic 14">
            <a:extLst>
              <a:ext uri="{FF2B5EF4-FFF2-40B4-BE49-F238E27FC236}">
                <a16:creationId xmlns:a16="http://schemas.microsoft.com/office/drawing/2014/main" id="{103A0356-0DCE-4C8E-8653-2E58ED6A5B18}"/>
              </a:ext>
            </a:extLst>
          </p:cNvPr>
          <p:cNvSpPr/>
          <p:nvPr/>
        </p:nvSpPr>
        <p:spPr>
          <a:xfrm flipH="1">
            <a:off x="5231020" y="1179101"/>
            <a:ext cx="1938987" cy="5098601"/>
          </a:xfrm>
          <a:custGeom>
            <a:avLst/>
            <a:gdLst>
              <a:gd name="connsiteX0" fmla="*/ 1708188 w 1743075"/>
              <a:gd name="connsiteY0" fmla="*/ 1960294 h 4829175"/>
              <a:gd name="connsiteX1" fmla="*/ 1736763 w 1743075"/>
              <a:gd name="connsiteY1" fmla="*/ 1693594 h 4829175"/>
              <a:gd name="connsiteX2" fmla="*/ 1727238 w 1743075"/>
              <a:gd name="connsiteY2" fmla="*/ 1609774 h 4829175"/>
              <a:gd name="connsiteX3" fmla="*/ 1703425 w 1743075"/>
              <a:gd name="connsiteY3" fmla="*/ 1511666 h 4829175"/>
              <a:gd name="connsiteX4" fmla="*/ 1696757 w 1743075"/>
              <a:gd name="connsiteY4" fmla="*/ 1463089 h 4829175"/>
              <a:gd name="connsiteX5" fmla="*/ 1622463 w 1743075"/>
              <a:gd name="connsiteY5" fmla="*/ 865871 h 4829175"/>
              <a:gd name="connsiteX6" fmla="*/ 1587220 w 1743075"/>
              <a:gd name="connsiteY6" fmla="*/ 831581 h 4829175"/>
              <a:gd name="connsiteX7" fmla="*/ 1263370 w 1743075"/>
              <a:gd name="connsiteY7" fmla="*/ 719186 h 4829175"/>
              <a:gd name="connsiteX8" fmla="*/ 1215745 w 1743075"/>
              <a:gd name="connsiteY8" fmla="*/ 693469 h 4829175"/>
              <a:gd name="connsiteX9" fmla="*/ 1170025 w 1743075"/>
              <a:gd name="connsiteY9" fmla="*/ 662989 h 4829175"/>
              <a:gd name="connsiteX10" fmla="*/ 1111923 w 1743075"/>
              <a:gd name="connsiteY10" fmla="*/ 522019 h 4829175"/>
              <a:gd name="connsiteX11" fmla="*/ 1116685 w 1743075"/>
              <a:gd name="connsiteY11" fmla="*/ 461059 h 4829175"/>
              <a:gd name="connsiteX12" fmla="*/ 1131925 w 1743075"/>
              <a:gd name="connsiteY12" fmla="*/ 392479 h 4829175"/>
              <a:gd name="connsiteX13" fmla="*/ 1143355 w 1743075"/>
              <a:gd name="connsiteY13" fmla="*/ 291514 h 4829175"/>
              <a:gd name="connsiteX14" fmla="*/ 1142403 w 1743075"/>
              <a:gd name="connsiteY14" fmla="*/ 289609 h 4829175"/>
              <a:gd name="connsiteX15" fmla="*/ 1126210 w 1743075"/>
              <a:gd name="connsiteY15" fmla="*/ 271511 h 4829175"/>
              <a:gd name="connsiteX16" fmla="*/ 1112875 w 1743075"/>
              <a:gd name="connsiteY16" fmla="*/ 285799 h 4829175"/>
              <a:gd name="connsiteX17" fmla="*/ 1113828 w 1743075"/>
              <a:gd name="connsiteY17" fmla="*/ 258176 h 4829175"/>
              <a:gd name="connsiteX18" fmla="*/ 1112875 w 1743075"/>
              <a:gd name="connsiteY18" fmla="*/ 224839 h 4829175"/>
              <a:gd name="connsiteX19" fmla="*/ 1107160 w 1743075"/>
              <a:gd name="connsiteY19" fmla="*/ 199121 h 4829175"/>
              <a:gd name="connsiteX20" fmla="*/ 1103350 w 1743075"/>
              <a:gd name="connsiteY20" fmla="*/ 182929 h 4829175"/>
              <a:gd name="connsiteX21" fmla="*/ 1100493 w 1743075"/>
              <a:gd name="connsiteY21" fmla="*/ 166736 h 4829175"/>
              <a:gd name="connsiteX22" fmla="*/ 1096683 w 1743075"/>
              <a:gd name="connsiteY22" fmla="*/ 150544 h 4829175"/>
              <a:gd name="connsiteX23" fmla="*/ 1091920 w 1743075"/>
              <a:gd name="connsiteY23" fmla="*/ 135304 h 4829175"/>
              <a:gd name="connsiteX24" fmla="*/ 1086205 w 1743075"/>
              <a:gd name="connsiteY24" fmla="*/ 116254 h 4829175"/>
              <a:gd name="connsiteX25" fmla="*/ 1077633 w 1743075"/>
              <a:gd name="connsiteY25" fmla="*/ 104824 h 4829175"/>
              <a:gd name="connsiteX26" fmla="*/ 1067155 w 1743075"/>
              <a:gd name="connsiteY26" fmla="*/ 89584 h 4829175"/>
              <a:gd name="connsiteX27" fmla="*/ 1055725 w 1743075"/>
              <a:gd name="connsiteY27" fmla="*/ 76249 h 4829175"/>
              <a:gd name="connsiteX28" fmla="*/ 1043343 w 1743075"/>
              <a:gd name="connsiteY28" fmla="*/ 65771 h 4829175"/>
              <a:gd name="connsiteX29" fmla="*/ 1030960 w 1743075"/>
              <a:gd name="connsiteY29" fmla="*/ 54341 h 4829175"/>
              <a:gd name="connsiteX30" fmla="*/ 1017625 w 1743075"/>
              <a:gd name="connsiteY30" fmla="*/ 41006 h 4829175"/>
              <a:gd name="connsiteX31" fmla="*/ 1003338 w 1743075"/>
              <a:gd name="connsiteY31" fmla="*/ 38149 h 4829175"/>
              <a:gd name="connsiteX32" fmla="*/ 981430 w 1743075"/>
              <a:gd name="connsiteY32" fmla="*/ 28624 h 4829175"/>
              <a:gd name="connsiteX33" fmla="*/ 958570 w 1743075"/>
              <a:gd name="connsiteY33" fmla="*/ 21004 h 4829175"/>
              <a:gd name="connsiteX34" fmla="*/ 934758 w 1743075"/>
              <a:gd name="connsiteY34" fmla="*/ 16241 h 4829175"/>
              <a:gd name="connsiteX35" fmla="*/ 910945 w 1743075"/>
              <a:gd name="connsiteY35" fmla="*/ 12431 h 4829175"/>
              <a:gd name="connsiteX36" fmla="*/ 886180 w 1743075"/>
              <a:gd name="connsiteY36" fmla="*/ 9574 h 4829175"/>
              <a:gd name="connsiteX37" fmla="*/ 861415 w 1743075"/>
              <a:gd name="connsiteY37" fmla="*/ 8621 h 4829175"/>
              <a:gd name="connsiteX38" fmla="*/ 847127 w 1743075"/>
              <a:gd name="connsiteY38" fmla="*/ 9574 h 4829175"/>
              <a:gd name="connsiteX39" fmla="*/ 831888 w 1743075"/>
              <a:gd name="connsiteY39" fmla="*/ 13384 h 4829175"/>
              <a:gd name="connsiteX40" fmla="*/ 817600 w 1743075"/>
              <a:gd name="connsiteY40" fmla="*/ 19099 h 4829175"/>
              <a:gd name="connsiteX41" fmla="*/ 810933 w 1743075"/>
              <a:gd name="connsiteY41" fmla="*/ 11479 h 4829175"/>
              <a:gd name="connsiteX42" fmla="*/ 807123 w 1743075"/>
              <a:gd name="connsiteY42" fmla="*/ 29576 h 4829175"/>
              <a:gd name="connsiteX43" fmla="*/ 790930 w 1743075"/>
              <a:gd name="connsiteY43" fmla="*/ 41006 h 4829175"/>
              <a:gd name="connsiteX44" fmla="*/ 774738 w 1743075"/>
              <a:gd name="connsiteY44" fmla="*/ 59104 h 4829175"/>
              <a:gd name="connsiteX45" fmla="*/ 759498 w 1743075"/>
              <a:gd name="connsiteY45" fmla="*/ 76249 h 4829175"/>
              <a:gd name="connsiteX46" fmla="*/ 746163 w 1743075"/>
              <a:gd name="connsiteY46" fmla="*/ 89584 h 4829175"/>
              <a:gd name="connsiteX47" fmla="*/ 733780 w 1743075"/>
              <a:gd name="connsiteY47" fmla="*/ 105776 h 4829175"/>
              <a:gd name="connsiteX48" fmla="*/ 723302 w 1743075"/>
              <a:gd name="connsiteY48" fmla="*/ 122921 h 4829175"/>
              <a:gd name="connsiteX49" fmla="*/ 713777 w 1743075"/>
              <a:gd name="connsiteY49" fmla="*/ 139114 h 4829175"/>
              <a:gd name="connsiteX50" fmla="*/ 706158 w 1743075"/>
              <a:gd name="connsiteY50" fmla="*/ 160069 h 4829175"/>
              <a:gd name="connsiteX51" fmla="*/ 702348 w 1743075"/>
              <a:gd name="connsiteY51" fmla="*/ 175309 h 4829175"/>
              <a:gd name="connsiteX52" fmla="*/ 699490 w 1743075"/>
              <a:gd name="connsiteY52" fmla="*/ 186739 h 4829175"/>
              <a:gd name="connsiteX53" fmla="*/ 696633 w 1743075"/>
              <a:gd name="connsiteY53" fmla="*/ 216266 h 4829175"/>
              <a:gd name="connsiteX54" fmla="*/ 698538 w 1743075"/>
              <a:gd name="connsiteY54" fmla="*/ 247699 h 4829175"/>
              <a:gd name="connsiteX55" fmla="*/ 694727 w 1743075"/>
              <a:gd name="connsiteY55" fmla="*/ 306754 h 4829175"/>
              <a:gd name="connsiteX56" fmla="*/ 694727 w 1743075"/>
              <a:gd name="connsiteY56" fmla="*/ 306754 h 4829175"/>
              <a:gd name="connsiteX57" fmla="*/ 662343 w 1743075"/>
              <a:gd name="connsiteY57" fmla="*/ 320089 h 4829175"/>
              <a:gd name="connsiteX58" fmla="*/ 671868 w 1743075"/>
              <a:gd name="connsiteY58" fmla="*/ 384859 h 4829175"/>
              <a:gd name="connsiteX59" fmla="*/ 682345 w 1743075"/>
              <a:gd name="connsiteY59" fmla="*/ 400099 h 4829175"/>
              <a:gd name="connsiteX60" fmla="*/ 769975 w 1743075"/>
              <a:gd name="connsiteY60" fmla="*/ 575359 h 4829175"/>
              <a:gd name="connsiteX61" fmla="*/ 679488 w 1743075"/>
              <a:gd name="connsiteY61" fmla="*/ 741094 h 4829175"/>
              <a:gd name="connsiteX62" fmla="*/ 412787 w 1743075"/>
              <a:gd name="connsiteY62" fmla="*/ 837296 h 4829175"/>
              <a:gd name="connsiteX63" fmla="*/ 355637 w 1743075"/>
              <a:gd name="connsiteY63" fmla="*/ 917306 h 4829175"/>
              <a:gd name="connsiteX64" fmla="*/ 337540 w 1743075"/>
              <a:gd name="connsiteY64" fmla="*/ 1080184 h 4829175"/>
              <a:gd name="connsiteX65" fmla="*/ 323253 w 1743075"/>
              <a:gd name="connsiteY65" fmla="*/ 1267826 h 4829175"/>
              <a:gd name="connsiteX66" fmla="*/ 286105 w 1743075"/>
              <a:gd name="connsiteY66" fmla="*/ 1558339 h 4829175"/>
              <a:gd name="connsiteX67" fmla="*/ 277533 w 1743075"/>
              <a:gd name="connsiteY67" fmla="*/ 1647874 h 4829175"/>
              <a:gd name="connsiteX68" fmla="*/ 256578 w 1743075"/>
              <a:gd name="connsiteY68" fmla="*/ 1709786 h 4829175"/>
              <a:gd name="connsiteX69" fmla="*/ 246100 w 1743075"/>
              <a:gd name="connsiteY69" fmla="*/ 1762174 h 4829175"/>
              <a:gd name="connsiteX70" fmla="*/ 248005 w 1743075"/>
              <a:gd name="connsiteY70" fmla="*/ 1892666 h 4829175"/>
              <a:gd name="connsiteX71" fmla="*/ 242290 w 1743075"/>
              <a:gd name="connsiteY71" fmla="*/ 1940291 h 4829175"/>
              <a:gd name="connsiteX72" fmla="*/ 230860 w 1743075"/>
              <a:gd name="connsiteY72" fmla="*/ 2296526 h 4829175"/>
              <a:gd name="connsiteX73" fmla="*/ 225145 w 1743075"/>
              <a:gd name="connsiteY73" fmla="*/ 2352724 h 4829175"/>
              <a:gd name="connsiteX74" fmla="*/ 231813 w 1743075"/>
              <a:gd name="connsiteY74" fmla="*/ 2441306 h 4829175"/>
              <a:gd name="connsiteX75" fmla="*/ 238480 w 1743075"/>
              <a:gd name="connsiteY75" fmla="*/ 2520364 h 4829175"/>
              <a:gd name="connsiteX76" fmla="*/ 221335 w 1743075"/>
              <a:gd name="connsiteY76" fmla="*/ 2589896 h 4829175"/>
              <a:gd name="connsiteX77" fmla="*/ 228003 w 1743075"/>
              <a:gd name="connsiteY77" fmla="*/ 2667049 h 4829175"/>
              <a:gd name="connsiteX78" fmla="*/ 237528 w 1743075"/>
              <a:gd name="connsiteY78" fmla="*/ 2822306 h 4829175"/>
              <a:gd name="connsiteX79" fmla="*/ 171805 w 1743075"/>
              <a:gd name="connsiteY79" fmla="*/ 3010901 h 4829175"/>
              <a:gd name="connsiteX80" fmla="*/ 125132 w 1743075"/>
              <a:gd name="connsiteY80" fmla="*/ 3028999 h 4829175"/>
              <a:gd name="connsiteX81" fmla="*/ 93700 w 1743075"/>
              <a:gd name="connsiteY81" fmla="*/ 3107104 h 4829175"/>
              <a:gd name="connsiteX82" fmla="*/ 27025 w 1743075"/>
              <a:gd name="connsiteY82" fmla="*/ 3277601 h 4829175"/>
              <a:gd name="connsiteX83" fmla="*/ 19405 w 1743075"/>
              <a:gd name="connsiteY83" fmla="*/ 3385234 h 4829175"/>
              <a:gd name="connsiteX84" fmla="*/ 13690 w 1743075"/>
              <a:gd name="connsiteY84" fmla="*/ 3611929 h 4829175"/>
              <a:gd name="connsiteX85" fmla="*/ 23215 w 1743075"/>
              <a:gd name="connsiteY85" fmla="*/ 3724324 h 4829175"/>
              <a:gd name="connsiteX86" fmla="*/ 83222 w 1743075"/>
              <a:gd name="connsiteY86" fmla="*/ 3803381 h 4829175"/>
              <a:gd name="connsiteX87" fmla="*/ 190855 w 1743075"/>
              <a:gd name="connsiteY87" fmla="*/ 3811001 h 4829175"/>
              <a:gd name="connsiteX88" fmla="*/ 237528 w 1743075"/>
              <a:gd name="connsiteY88" fmla="*/ 3805286 h 4829175"/>
              <a:gd name="connsiteX89" fmla="*/ 327062 w 1743075"/>
              <a:gd name="connsiteY89" fmla="*/ 3796714 h 4829175"/>
              <a:gd name="connsiteX90" fmla="*/ 320395 w 1743075"/>
              <a:gd name="connsiteY90" fmla="*/ 4089131 h 4829175"/>
              <a:gd name="connsiteX91" fmla="*/ 314680 w 1743075"/>
              <a:gd name="connsiteY91" fmla="*/ 4139614 h 4829175"/>
              <a:gd name="connsiteX92" fmla="*/ 311823 w 1743075"/>
              <a:gd name="connsiteY92" fmla="*/ 4163426 h 4829175"/>
              <a:gd name="connsiteX93" fmla="*/ 279438 w 1743075"/>
              <a:gd name="connsiteY93" fmla="*/ 4415839 h 4829175"/>
              <a:gd name="connsiteX94" fmla="*/ 317537 w 1743075"/>
              <a:gd name="connsiteY94" fmla="*/ 4444414 h 4829175"/>
              <a:gd name="connsiteX95" fmla="*/ 286105 w 1743075"/>
              <a:gd name="connsiteY95" fmla="*/ 4481561 h 4829175"/>
              <a:gd name="connsiteX96" fmla="*/ 277533 w 1743075"/>
              <a:gd name="connsiteY96" fmla="*/ 4502516 h 4829175"/>
              <a:gd name="connsiteX97" fmla="*/ 260388 w 1743075"/>
              <a:gd name="connsiteY97" fmla="*/ 4569191 h 4829175"/>
              <a:gd name="connsiteX98" fmla="*/ 173710 w 1743075"/>
              <a:gd name="connsiteY98" fmla="*/ 4682539 h 4829175"/>
              <a:gd name="connsiteX99" fmla="*/ 111797 w 1743075"/>
              <a:gd name="connsiteY99" fmla="*/ 4718734 h 4829175"/>
              <a:gd name="connsiteX100" fmla="*/ 79412 w 1743075"/>
              <a:gd name="connsiteY100" fmla="*/ 4791124 h 4829175"/>
              <a:gd name="connsiteX101" fmla="*/ 136563 w 1743075"/>
              <a:gd name="connsiteY101" fmla="*/ 4813031 h 4829175"/>
              <a:gd name="connsiteX102" fmla="*/ 283248 w 1743075"/>
              <a:gd name="connsiteY102" fmla="*/ 4812079 h 4829175"/>
              <a:gd name="connsiteX103" fmla="*/ 358495 w 1743075"/>
              <a:gd name="connsiteY103" fmla="*/ 4777789 h 4829175"/>
              <a:gd name="connsiteX104" fmla="*/ 440410 w 1743075"/>
              <a:gd name="connsiteY104" fmla="*/ 4756834 h 4829175"/>
              <a:gd name="connsiteX105" fmla="*/ 594715 w 1743075"/>
              <a:gd name="connsiteY105" fmla="*/ 4730164 h 4829175"/>
              <a:gd name="connsiteX106" fmla="*/ 611860 w 1743075"/>
              <a:gd name="connsiteY106" fmla="*/ 4528234 h 4829175"/>
              <a:gd name="connsiteX107" fmla="*/ 650913 w 1743075"/>
              <a:gd name="connsiteY107" fmla="*/ 4437746 h 4829175"/>
              <a:gd name="connsiteX108" fmla="*/ 672820 w 1743075"/>
              <a:gd name="connsiteY108" fmla="*/ 4431079 h 4829175"/>
              <a:gd name="connsiteX109" fmla="*/ 716635 w 1743075"/>
              <a:gd name="connsiteY109" fmla="*/ 4253914 h 4829175"/>
              <a:gd name="connsiteX110" fmla="*/ 721398 w 1743075"/>
              <a:gd name="connsiteY110" fmla="*/ 4228196 h 4829175"/>
              <a:gd name="connsiteX111" fmla="*/ 755688 w 1743075"/>
              <a:gd name="connsiteY111" fmla="*/ 3985309 h 4829175"/>
              <a:gd name="connsiteX112" fmla="*/ 762355 w 1743075"/>
              <a:gd name="connsiteY112" fmla="*/ 3962449 h 4829175"/>
              <a:gd name="connsiteX113" fmla="*/ 826173 w 1743075"/>
              <a:gd name="connsiteY113" fmla="*/ 3636694 h 4829175"/>
              <a:gd name="connsiteX114" fmla="*/ 829983 w 1743075"/>
              <a:gd name="connsiteY114" fmla="*/ 3612881 h 4829175"/>
              <a:gd name="connsiteX115" fmla="*/ 836650 w 1743075"/>
              <a:gd name="connsiteY115" fmla="*/ 3565256 h 4829175"/>
              <a:gd name="connsiteX116" fmla="*/ 867130 w 1743075"/>
              <a:gd name="connsiteY116" fmla="*/ 3320464 h 4829175"/>
              <a:gd name="connsiteX117" fmla="*/ 915708 w 1743075"/>
              <a:gd name="connsiteY117" fmla="*/ 2997566 h 4829175"/>
              <a:gd name="connsiteX118" fmla="*/ 936663 w 1743075"/>
              <a:gd name="connsiteY118" fmla="*/ 3032809 h 4829175"/>
              <a:gd name="connsiteX119" fmla="*/ 949998 w 1743075"/>
              <a:gd name="connsiteY119" fmla="*/ 3197591 h 4829175"/>
              <a:gd name="connsiteX120" fmla="*/ 949045 w 1743075"/>
              <a:gd name="connsiteY120" fmla="*/ 3325226 h 4829175"/>
              <a:gd name="connsiteX121" fmla="*/ 980477 w 1743075"/>
              <a:gd name="connsiteY121" fmla="*/ 3579544 h 4829175"/>
              <a:gd name="connsiteX122" fmla="*/ 983335 w 1743075"/>
              <a:gd name="connsiteY122" fmla="*/ 3946256 h 4829175"/>
              <a:gd name="connsiteX123" fmla="*/ 989050 w 1743075"/>
              <a:gd name="connsiteY123" fmla="*/ 4107229 h 4829175"/>
              <a:gd name="connsiteX124" fmla="*/ 976668 w 1743075"/>
              <a:gd name="connsiteY124" fmla="*/ 4243436 h 4829175"/>
              <a:gd name="connsiteX125" fmla="*/ 971905 w 1743075"/>
              <a:gd name="connsiteY125" fmla="*/ 4266296 h 4829175"/>
              <a:gd name="connsiteX126" fmla="*/ 966190 w 1743075"/>
              <a:gd name="connsiteY126" fmla="*/ 4288204 h 4829175"/>
              <a:gd name="connsiteX127" fmla="*/ 961427 w 1743075"/>
              <a:gd name="connsiteY127" fmla="*/ 4595861 h 4829175"/>
              <a:gd name="connsiteX128" fmla="*/ 974763 w 1743075"/>
              <a:gd name="connsiteY128" fmla="*/ 4618721 h 4829175"/>
              <a:gd name="connsiteX129" fmla="*/ 1007148 w 1743075"/>
              <a:gd name="connsiteY129" fmla="*/ 4692064 h 4829175"/>
              <a:gd name="connsiteX130" fmla="*/ 1070013 w 1743075"/>
              <a:gd name="connsiteY130" fmla="*/ 4767311 h 4829175"/>
              <a:gd name="connsiteX131" fmla="*/ 1116685 w 1743075"/>
              <a:gd name="connsiteY131" fmla="*/ 4820651 h 4829175"/>
              <a:gd name="connsiteX132" fmla="*/ 1133830 w 1743075"/>
              <a:gd name="connsiteY132" fmla="*/ 4827319 h 4829175"/>
              <a:gd name="connsiteX133" fmla="*/ 1181455 w 1743075"/>
              <a:gd name="connsiteY133" fmla="*/ 4827319 h 4829175"/>
              <a:gd name="connsiteX134" fmla="*/ 1255750 w 1743075"/>
              <a:gd name="connsiteY134" fmla="*/ 4818746 h 4829175"/>
              <a:gd name="connsiteX135" fmla="*/ 1298613 w 1743075"/>
              <a:gd name="connsiteY135" fmla="*/ 4766359 h 4829175"/>
              <a:gd name="connsiteX136" fmla="*/ 1281468 w 1743075"/>
              <a:gd name="connsiteY136" fmla="*/ 4697779 h 4829175"/>
              <a:gd name="connsiteX137" fmla="*/ 1270038 w 1743075"/>
              <a:gd name="connsiteY137" fmla="*/ 4605386 h 4829175"/>
              <a:gd name="connsiteX138" fmla="*/ 1330998 w 1743075"/>
              <a:gd name="connsiteY138" fmla="*/ 4244389 h 4829175"/>
              <a:gd name="connsiteX139" fmla="*/ 1331950 w 1743075"/>
              <a:gd name="connsiteY139" fmla="*/ 4239626 h 4829175"/>
              <a:gd name="connsiteX140" fmla="*/ 1352905 w 1743075"/>
              <a:gd name="connsiteY140" fmla="*/ 3898631 h 4829175"/>
              <a:gd name="connsiteX141" fmla="*/ 1384338 w 1743075"/>
              <a:gd name="connsiteY141" fmla="*/ 3664316 h 4829175"/>
              <a:gd name="connsiteX142" fmla="*/ 1441488 w 1743075"/>
              <a:gd name="connsiteY142" fmla="*/ 3318559 h 4829175"/>
              <a:gd name="connsiteX143" fmla="*/ 1457680 w 1743075"/>
              <a:gd name="connsiteY143" fmla="*/ 3014711 h 4829175"/>
              <a:gd name="connsiteX144" fmla="*/ 1485303 w 1743075"/>
              <a:gd name="connsiteY144" fmla="*/ 2673716 h 4829175"/>
              <a:gd name="connsiteX145" fmla="*/ 1488160 w 1743075"/>
              <a:gd name="connsiteY145" fmla="*/ 2573704 h 4829175"/>
              <a:gd name="connsiteX146" fmla="*/ 1497685 w 1743075"/>
              <a:gd name="connsiteY146" fmla="*/ 2507981 h 4829175"/>
              <a:gd name="connsiteX147" fmla="*/ 1519593 w 1743075"/>
              <a:gd name="connsiteY147" fmla="*/ 2480359 h 4829175"/>
              <a:gd name="connsiteX148" fmla="*/ 1573885 w 1743075"/>
              <a:gd name="connsiteY148" fmla="*/ 2434639 h 4829175"/>
              <a:gd name="connsiteX149" fmla="*/ 1599603 w 1743075"/>
              <a:gd name="connsiteY149" fmla="*/ 2400349 h 4829175"/>
              <a:gd name="connsiteX150" fmla="*/ 1662468 w 1743075"/>
              <a:gd name="connsiteY150" fmla="*/ 2271761 h 4829175"/>
              <a:gd name="connsiteX151" fmla="*/ 1671040 w 1743075"/>
              <a:gd name="connsiteY151" fmla="*/ 2126029 h 4829175"/>
              <a:gd name="connsiteX152" fmla="*/ 1671993 w 1743075"/>
              <a:gd name="connsiteY152" fmla="*/ 2111741 h 4829175"/>
              <a:gd name="connsiteX153" fmla="*/ 1708188 w 1743075"/>
              <a:gd name="connsiteY153" fmla="*/ 1960294 h 4829175"/>
              <a:gd name="connsiteX154" fmla="*/ 284200 w 1743075"/>
              <a:gd name="connsiteY154" fmla="*/ 2927081 h 4829175"/>
              <a:gd name="connsiteX155" fmla="*/ 321348 w 1743075"/>
              <a:gd name="connsiteY155" fmla="*/ 2824211 h 4829175"/>
              <a:gd name="connsiteX156" fmla="*/ 328968 w 1743075"/>
              <a:gd name="connsiteY156" fmla="*/ 2825164 h 4829175"/>
              <a:gd name="connsiteX157" fmla="*/ 337540 w 1743075"/>
              <a:gd name="connsiteY157" fmla="*/ 2930891 h 4829175"/>
              <a:gd name="connsiteX158" fmla="*/ 284200 w 1743075"/>
              <a:gd name="connsiteY158" fmla="*/ 2927081 h 4829175"/>
              <a:gd name="connsiteX159" fmla="*/ 391833 w 1743075"/>
              <a:gd name="connsiteY159" fmla="*/ 2454641 h 4829175"/>
              <a:gd name="connsiteX160" fmla="*/ 262293 w 1743075"/>
              <a:gd name="connsiteY160" fmla="*/ 2454641 h 4829175"/>
              <a:gd name="connsiteX161" fmla="*/ 288963 w 1743075"/>
              <a:gd name="connsiteY161" fmla="*/ 2388919 h 4829175"/>
              <a:gd name="connsiteX162" fmla="*/ 401358 w 1743075"/>
              <a:gd name="connsiteY162" fmla="*/ 2401301 h 4829175"/>
              <a:gd name="connsiteX163" fmla="*/ 391833 w 1743075"/>
              <a:gd name="connsiteY163" fmla="*/ 2454641 h 4829175"/>
              <a:gd name="connsiteX164" fmla="*/ 422312 w 1743075"/>
              <a:gd name="connsiteY164" fmla="*/ 2628949 h 4829175"/>
              <a:gd name="connsiteX165" fmla="*/ 414693 w 1743075"/>
              <a:gd name="connsiteY165" fmla="*/ 2566084 h 4829175"/>
              <a:gd name="connsiteX166" fmla="*/ 408978 w 1743075"/>
              <a:gd name="connsiteY166" fmla="*/ 2500361 h 4829175"/>
              <a:gd name="connsiteX167" fmla="*/ 410883 w 1743075"/>
              <a:gd name="connsiteY167" fmla="*/ 2468929 h 4829175"/>
              <a:gd name="connsiteX168" fmla="*/ 448030 w 1743075"/>
              <a:gd name="connsiteY168" fmla="*/ 2374631 h 4829175"/>
              <a:gd name="connsiteX169" fmla="*/ 422312 w 1743075"/>
              <a:gd name="connsiteY169" fmla="*/ 2628949 h 4829175"/>
              <a:gd name="connsiteX170" fmla="*/ 814743 w 1743075"/>
              <a:gd name="connsiteY170" fmla="*/ 1037321 h 4829175"/>
              <a:gd name="connsiteX171" fmla="*/ 806170 w 1743075"/>
              <a:gd name="connsiteY171" fmla="*/ 1037321 h 4829175"/>
              <a:gd name="connsiteX172" fmla="*/ 793788 w 1743075"/>
              <a:gd name="connsiteY172" fmla="*/ 857299 h 4829175"/>
              <a:gd name="connsiteX173" fmla="*/ 802360 w 1743075"/>
              <a:gd name="connsiteY173" fmla="*/ 854441 h 4829175"/>
              <a:gd name="connsiteX174" fmla="*/ 849033 w 1743075"/>
              <a:gd name="connsiteY174" fmla="*/ 903971 h 4829175"/>
              <a:gd name="connsiteX175" fmla="*/ 862368 w 1743075"/>
              <a:gd name="connsiteY175" fmla="*/ 883969 h 4829175"/>
              <a:gd name="connsiteX176" fmla="*/ 885227 w 1743075"/>
              <a:gd name="connsiteY176" fmla="*/ 857299 h 4829175"/>
              <a:gd name="connsiteX177" fmla="*/ 891895 w 1743075"/>
              <a:gd name="connsiteY177" fmla="*/ 861109 h 4829175"/>
              <a:gd name="connsiteX178" fmla="*/ 814743 w 1743075"/>
              <a:gd name="connsiteY178" fmla="*/ 1037321 h 4829175"/>
              <a:gd name="connsiteX179" fmla="*/ 860463 w 1743075"/>
              <a:gd name="connsiteY179" fmla="*/ 883969 h 4829175"/>
              <a:gd name="connsiteX180" fmla="*/ 796645 w 1743075"/>
              <a:gd name="connsiteY180" fmla="*/ 786814 h 4829175"/>
              <a:gd name="connsiteX181" fmla="*/ 795693 w 1743075"/>
              <a:gd name="connsiteY181" fmla="*/ 672514 h 4829175"/>
              <a:gd name="connsiteX182" fmla="*/ 901420 w 1743075"/>
              <a:gd name="connsiteY182" fmla="*/ 747761 h 4829175"/>
              <a:gd name="connsiteX183" fmla="*/ 860463 w 1743075"/>
              <a:gd name="connsiteY183" fmla="*/ 883969 h 4829175"/>
              <a:gd name="connsiteX184" fmla="*/ 985240 w 1743075"/>
              <a:gd name="connsiteY184" fmla="*/ 1052561 h 4829175"/>
              <a:gd name="connsiteX185" fmla="*/ 979525 w 1743075"/>
              <a:gd name="connsiteY185" fmla="*/ 1050656 h 4829175"/>
              <a:gd name="connsiteX186" fmla="*/ 970952 w 1743075"/>
              <a:gd name="connsiteY186" fmla="*/ 869681 h 4829175"/>
              <a:gd name="connsiteX187" fmla="*/ 999527 w 1743075"/>
              <a:gd name="connsiteY187" fmla="*/ 913496 h 4829175"/>
              <a:gd name="connsiteX188" fmla="*/ 1044295 w 1743075"/>
              <a:gd name="connsiteY188" fmla="*/ 880159 h 4829175"/>
              <a:gd name="connsiteX189" fmla="*/ 985240 w 1743075"/>
              <a:gd name="connsiteY189" fmla="*/ 1052561 h 4829175"/>
              <a:gd name="connsiteX190" fmla="*/ 1001433 w 1743075"/>
              <a:gd name="connsiteY190" fmla="*/ 888731 h 4829175"/>
              <a:gd name="connsiteX191" fmla="*/ 942377 w 1743075"/>
              <a:gd name="connsiteY191" fmla="*/ 758239 h 4829175"/>
              <a:gd name="connsiteX192" fmla="*/ 1104303 w 1743075"/>
              <a:gd name="connsiteY192" fmla="*/ 632509 h 4829175"/>
              <a:gd name="connsiteX193" fmla="*/ 1001433 w 1743075"/>
              <a:gd name="connsiteY193" fmla="*/ 888731 h 4829175"/>
              <a:gd name="connsiteX194" fmla="*/ 1510068 w 1743075"/>
              <a:gd name="connsiteY194" fmla="*/ 2456546 h 4829175"/>
              <a:gd name="connsiteX195" fmla="*/ 1388148 w 1743075"/>
              <a:gd name="connsiteY195" fmla="*/ 2296526 h 4829175"/>
              <a:gd name="connsiteX196" fmla="*/ 1543405 w 1743075"/>
              <a:gd name="connsiteY196" fmla="*/ 2432734 h 4829175"/>
              <a:gd name="connsiteX197" fmla="*/ 1510068 w 1743075"/>
              <a:gd name="connsiteY197" fmla="*/ 2456546 h 48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743075" h="4829175">
                <a:moveTo>
                  <a:pt x="1708188" y="1960294"/>
                </a:moveTo>
                <a:cubicBezTo>
                  <a:pt x="1708188" y="1871711"/>
                  <a:pt x="1736763" y="1782176"/>
                  <a:pt x="1736763" y="1693594"/>
                </a:cubicBezTo>
                <a:cubicBezTo>
                  <a:pt x="1733905" y="1665971"/>
                  <a:pt x="1731048" y="1637396"/>
                  <a:pt x="1727238" y="1609774"/>
                </a:cubicBezTo>
                <a:cubicBezTo>
                  <a:pt x="1722475" y="1577389"/>
                  <a:pt x="1708188" y="1544051"/>
                  <a:pt x="1703425" y="1511666"/>
                </a:cubicBezTo>
                <a:cubicBezTo>
                  <a:pt x="1700568" y="1495474"/>
                  <a:pt x="1698663" y="1479281"/>
                  <a:pt x="1696757" y="1463089"/>
                </a:cubicBezTo>
                <a:cubicBezTo>
                  <a:pt x="1670088" y="1265921"/>
                  <a:pt x="1689138" y="1056371"/>
                  <a:pt x="1622463" y="865871"/>
                </a:cubicBezTo>
                <a:cubicBezTo>
                  <a:pt x="1611985" y="852536"/>
                  <a:pt x="1599603" y="842059"/>
                  <a:pt x="1587220" y="831581"/>
                </a:cubicBezTo>
                <a:cubicBezTo>
                  <a:pt x="1498638" y="763954"/>
                  <a:pt x="1360525" y="772526"/>
                  <a:pt x="1263370" y="719186"/>
                </a:cubicBezTo>
                <a:cubicBezTo>
                  <a:pt x="1247178" y="711566"/>
                  <a:pt x="1230985" y="702994"/>
                  <a:pt x="1215745" y="693469"/>
                </a:cubicBezTo>
                <a:cubicBezTo>
                  <a:pt x="1200505" y="683944"/>
                  <a:pt x="1185265" y="674419"/>
                  <a:pt x="1170025" y="662989"/>
                </a:cubicBezTo>
                <a:cubicBezTo>
                  <a:pt x="1123353" y="626794"/>
                  <a:pt x="1099540" y="582979"/>
                  <a:pt x="1111923" y="522019"/>
                </a:cubicBezTo>
                <a:cubicBezTo>
                  <a:pt x="1115733" y="502016"/>
                  <a:pt x="1113828" y="481061"/>
                  <a:pt x="1116685" y="461059"/>
                </a:cubicBezTo>
                <a:cubicBezTo>
                  <a:pt x="1120495" y="438199"/>
                  <a:pt x="1123353" y="413434"/>
                  <a:pt x="1131925" y="392479"/>
                </a:cubicBezTo>
                <a:cubicBezTo>
                  <a:pt x="1146213" y="357236"/>
                  <a:pt x="1151928" y="324851"/>
                  <a:pt x="1143355" y="291514"/>
                </a:cubicBezTo>
                <a:lnTo>
                  <a:pt x="1142403" y="289609"/>
                </a:lnTo>
                <a:cubicBezTo>
                  <a:pt x="1137640" y="269606"/>
                  <a:pt x="1126210" y="271511"/>
                  <a:pt x="1126210" y="271511"/>
                </a:cubicBezTo>
                <a:cubicBezTo>
                  <a:pt x="1120495" y="275321"/>
                  <a:pt x="1112875" y="285799"/>
                  <a:pt x="1112875" y="285799"/>
                </a:cubicBezTo>
                <a:lnTo>
                  <a:pt x="1113828" y="258176"/>
                </a:lnTo>
                <a:lnTo>
                  <a:pt x="1112875" y="224839"/>
                </a:lnTo>
                <a:cubicBezTo>
                  <a:pt x="1110970" y="222934"/>
                  <a:pt x="1109065" y="207694"/>
                  <a:pt x="1107160" y="199121"/>
                </a:cubicBezTo>
                <a:cubicBezTo>
                  <a:pt x="1106208" y="187691"/>
                  <a:pt x="1104303" y="201026"/>
                  <a:pt x="1103350" y="182929"/>
                </a:cubicBezTo>
                <a:cubicBezTo>
                  <a:pt x="1102398" y="179119"/>
                  <a:pt x="1101445" y="179119"/>
                  <a:pt x="1100493" y="166736"/>
                </a:cubicBezTo>
                <a:cubicBezTo>
                  <a:pt x="1099540" y="143876"/>
                  <a:pt x="1098588" y="152449"/>
                  <a:pt x="1096683" y="150544"/>
                </a:cubicBezTo>
                <a:cubicBezTo>
                  <a:pt x="1095730" y="118159"/>
                  <a:pt x="1093825" y="115301"/>
                  <a:pt x="1091920" y="135304"/>
                </a:cubicBezTo>
                <a:cubicBezTo>
                  <a:pt x="1090015" y="129589"/>
                  <a:pt x="1088110" y="125779"/>
                  <a:pt x="1086205" y="116254"/>
                </a:cubicBezTo>
                <a:cubicBezTo>
                  <a:pt x="1083348" y="105776"/>
                  <a:pt x="1081443" y="99109"/>
                  <a:pt x="1077633" y="104824"/>
                </a:cubicBezTo>
                <a:cubicBezTo>
                  <a:pt x="1073823" y="117206"/>
                  <a:pt x="1070965" y="90536"/>
                  <a:pt x="1067155" y="89584"/>
                </a:cubicBezTo>
                <a:cubicBezTo>
                  <a:pt x="1063345" y="94346"/>
                  <a:pt x="1059535" y="50531"/>
                  <a:pt x="1055725" y="76249"/>
                </a:cubicBezTo>
                <a:cubicBezTo>
                  <a:pt x="1051915" y="85774"/>
                  <a:pt x="1048105" y="59104"/>
                  <a:pt x="1043343" y="65771"/>
                </a:cubicBezTo>
                <a:cubicBezTo>
                  <a:pt x="1039533" y="64819"/>
                  <a:pt x="1034770" y="66724"/>
                  <a:pt x="1030960" y="54341"/>
                </a:cubicBezTo>
                <a:cubicBezTo>
                  <a:pt x="1026198" y="52436"/>
                  <a:pt x="1022388" y="38149"/>
                  <a:pt x="1017625" y="41006"/>
                </a:cubicBezTo>
                <a:cubicBezTo>
                  <a:pt x="1012863" y="42911"/>
                  <a:pt x="1008100" y="32434"/>
                  <a:pt x="1003338" y="38149"/>
                </a:cubicBezTo>
                <a:cubicBezTo>
                  <a:pt x="996670" y="20051"/>
                  <a:pt x="989050" y="36244"/>
                  <a:pt x="981430" y="28624"/>
                </a:cubicBezTo>
                <a:cubicBezTo>
                  <a:pt x="973810" y="20051"/>
                  <a:pt x="966190" y="10526"/>
                  <a:pt x="958570" y="21004"/>
                </a:cubicBezTo>
                <a:cubicBezTo>
                  <a:pt x="950950" y="6716"/>
                  <a:pt x="943330" y="25766"/>
                  <a:pt x="934758" y="16241"/>
                </a:cubicBezTo>
                <a:cubicBezTo>
                  <a:pt x="927138" y="17194"/>
                  <a:pt x="918565" y="9574"/>
                  <a:pt x="910945" y="12431"/>
                </a:cubicBezTo>
                <a:cubicBezTo>
                  <a:pt x="902373" y="7669"/>
                  <a:pt x="894752" y="33386"/>
                  <a:pt x="886180" y="9574"/>
                </a:cubicBezTo>
                <a:cubicBezTo>
                  <a:pt x="877608" y="9574"/>
                  <a:pt x="869988" y="4811"/>
                  <a:pt x="861415" y="8621"/>
                </a:cubicBezTo>
                <a:cubicBezTo>
                  <a:pt x="856652" y="12431"/>
                  <a:pt x="851890" y="21004"/>
                  <a:pt x="847127" y="9574"/>
                </a:cubicBezTo>
                <a:cubicBezTo>
                  <a:pt x="842365" y="11479"/>
                  <a:pt x="836650" y="18146"/>
                  <a:pt x="831888" y="13384"/>
                </a:cubicBezTo>
                <a:cubicBezTo>
                  <a:pt x="827125" y="17194"/>
                  <a:pt x="822363" y="23861"/>
                  <a:pt x="817600" y="19099"/>
                </a:cubicBezTo>
                <a:cubicBezTo>
                  <a:pt x="815695" y="13384"/>
                  <a:pt x="812838" y="10526"/>
                  <a:pt x="810933" y="11479"/>
                </a:cubicBezTo>
                <a:cubicBezTo>
                  <a:pt x="809027" y="12431"/>
                  <a:pt x="809027" y="19099"/>
                  <a:pt x="807123" y="29576"/>
                </a:cubicBezTo>
                <a:cubicBezTo>
                  <a:pt x="801408" y="35291"/>
                  <a:pt x="795693" y="41006"/>
                  <a:pt x="790930" y="41006"/>
                </a:cubicBezTo>
                <a:cubicBezTo>
                  <a:pt x="785215" y="54341"/>
                  <a:pt x="780452" y="61009"/>
                  <a:pt x="774738" y="59104"/>
                </a:cubicBezTo>
                <a:cubicBezTo>
                  <a:pt x="769023" y="72439"/>
                  <a:pt x="764260" y="60056"/>
                  <a:pt x="759498" y="76249"/>
                </a:cubicBezTo>
                <a:cubicBezTo>
                  <a:pt x="754735" y="65771"/>
                  <a:pt x="749973" y="86726"/>
                  <a:pt x="746163" y="89584"/>
                </a:cubicBezTo>
                <a:cubicBezTo>
                  <a:pt x="741400" y="88631"/>
                  <a:pt x="737590" y="105776"/>
                  <a:pt x="733780" y="105776"/>
                </a:cubicBezTo>
                <a:cubicBezTo>
                  <a:pt x="729970" y="99109"/>
                  <a:pt x="726160" y="120064"/>
                  <a:pt x="723302" y="122921"/>
                </a:cubicBezTo>
                <a:cubicBezTo>
                  <a:pt x="719493" y="142924"/>
                  <a:pt x="716635" y="116254"/>
                  <a:pt x="713777" y="139114"/>
                </a:cubicBezTo>
                <a:cubicBezTo>
                  <a:pt x="710920" y="119111"/>
                  <a:pt x="708063" y="152449"/>
                  <a:pt x="706158" y="160069"/>
                </a:cubicBezTo>
                <a:cubicBezTo>
                  <a:pt x="705205" y="151496"/>
                  <a:pt x="703300" y="170546"/>
                  <a:pt x="702348" y="175309"/>
                </a:cubicBezTo>
                <a:cubicBezTo>
                  <a:pt x="701395" y="180071"/>
                  <a:pt x="700443" y="184834"/>
                  <a:pt x="699490" y="186739"/>
                </a:cubicBezTo>
                <a:cubicBezTo>
                  <a:pt x="697585" y="196264"/>
                  <a:pt x="696633" y="205789"/>
                  <a:pt x="696633" y="216266"/>
                </a:cubicBezTo>
                <a:cubicBezTo>
                  <a:pt x="696633" y="226744"/>
                  <a:pt x="696633" y="237221"/>
                  <a:pt x="698538" y="247699"/>
                </a:cubicBezTo>
                <a:cubicBezTo>
                  <a:pt x="701395" y="267701"/>
                  <a:pt x="700443" y="287704"/>
                  <a:pt x="694727" y="306754"/>
                </a:cubicBezTo>
                <a:lnTo>
                  <a:pt x="694727" y="306754"/>
                </a:lnTo>
                <a:cubicBezTo>
                  <a:pt x="694727" y="306754"/>
                  <a:pt x="667105" y="301039"/>
                  <a:pt x="662343" y="320089"/>
                </a:cubicBezTo>
                <a:cubicBezTo>
                  <a:pt x="662343" y="320089"/>
                  <a:pt x="655675" y="353426"/>
                  <a:pt x="671868" y="384859"/>
                </a:cubicBezTo>
                <a:cubicBezTo>
                  <a:pt x="673773" y="390574"/>
                  <a:pt x="677583" y="395336"/>
                  <a:pt x="682345" y="400099"/>
                </a:cubicBezTo>
                <a:cubicBezTo>
                  <a:pt x="729970" y="449629"/>
                  <a:pt x="754735" y="513446"/>
                  <a:pt x="769975" y="575359"/>
                </a:cubicBezTo>
                <a:cubicBezTo>
                  <a:pt x="789977" y="655369"/>
                  <a:pt x="787120" y="706804"/>
                  <a:pt x="679488" y="741094"/>
                </a:cubicBezTo>
                <a:cubicBezTo>
                  <a:pt x="592810" y="769669"/>
                  <a:pt x="497560" y="803006"/>
                  <a:pt x="412787" y="837296"/>
                </a:cubicBezTo>
                <a:cubicBezTo>
                  <a:pt x="378498" y="850631"/>
                  <a:pt x="356590" y="877301"/>
                  <a:pt x="355637" y="917306"/>
                </a:cubicBezTo>
                <a:cubicBezTo>
                  <a:pt x="354685" y="972551"/>
                  <a:pt x="350875" y="1025891"/>
                  <a:pt x="337540" y="1080184"/>
                </a:cubicBezTo>
                <a:cubicBezTo>
                  <a:pt x="322300" y="1141144"/>
                  <a:pt x="331825" y="1204961"/>
                  <a:pt x="323253" y="1267826"/>
                </a:cubicBezTo>
                <a:cubicBezTo>
                  <a:pt x="310870" y="1364981"/>
                  <a:pt x="279438" y="1459279"/>
                  <a:pt x="286105" y="1558339"/>
                </a:cubicBezTo>
                <a:cubicBezTo>
                  <a:pt x="288010" y="1587866"/>
                  <a:pt x="282295" y="1618346"/>
                  <a:pt x="277533" y="1647874"/>
                </a:cubicBezTo>
                <a:cubicBezTo>
                  <a:pt x="273723" y="1668829"/>
                  <a:pt x="263245" y="1688831"/>
                  <a:pt x="256578" y="1709786"/>
                </a:cubicBezTo>
                <a:cubicBezTo>
                  <a:pt x="251815" y="1726931"/>
                  <a:pt x="239432" y="1749791"/>
                  <a:pt x="246100" y="1762174"/>
                </a:cubicBezTo>
                <a:cubicBezTo>
                  <a:pt x="267055" y="1806941"/>
                  <a:pt x="249910" y="1849804"/>
                  <a:pt x="248005" y="1892666"/>
                </a:cubicBezTo>
                <a:cubicBezTo>
                  <a:pt x="247053" y="1908859"/>
                  <a:pt x="243242" y="1924099"/>
                  <a:pt x="242290" y="1940291"/>
                </a:cubicBezTo>
                <a:cubicBezTo>
                  <a:pt x="238480" y="2059354"/>
                  <a:pt x="234670" y="2178416"/>
                  <a:pt x="230860" y="2296526"/>
                </a:cubicBezTo>
                <a:cubicBezTo>
                  <a:pt x="229907" y="2315576"/>
                  <a:pt x="225145" y="2334626"/>
                  <a:pt x="225145" y="2352724"/>
                </a:cubicBezTo>
                <a:cubicBezTo>
                  <a:pt x="225145" y="2382251"/>
                  <a:pt x="222288" y="2414636"/>
                  <a:pt x="231813" y="2441306"/>
                </a:cubicBezTo>
                <a:cubicBezTo>
                  <a:pt x="241338" y="2468929"/>
                  <a:pt x="243242" y="2493694"/>
                  <a:pt x="238480" y="2520364"/>
                </a:cubicBezTo>
                <a:cubicBezTo>
                  <a:pt x="233717" y="2543224"/>
                  <a:pt x="228003" y="2567036"/>
                  <a:pt x="221335" y="2589896"/>
                </a:cubicBezTo>
                <a:cubicBezTo>
                  <a:pt x="212763" y="2617519"/>
                  <a:pt x="217525" y="2640379"/>
                  <a:pt x="228003" y="2667049"/>
                </a:cubicBezTo>
                <a:cubicBezTo>
                  <a:pt x="248005" y="2716579"/>
                  <a:pt x="262293" y="2766109"/>
                  <a:pt x="237528" y="2822306"/>
                </a:cubicBezTo>
                <a:cubicBezTo>
                  <a:pt x="211810" y="2880409"/>
                  <a:pt x="194665" y="2943274"/>
                  <a:pt x="171805" y="3010901"/>
                </a:cubicBezTo>
                <a:cubicBezTo>
                  <a:pt x="160375" y="3015664"/>
                  <a:pt x="142277" y="3022331"/>
                  <a:pt x="125132" y="3028999"/>
                </a:cubicBezTo>
                <a:cubicBezTo>
                  <a:pt x="113702" y="3057574"/>
                  <a:pt x="107035" y="3084244"/>
                  <a:pt x="93700" y="3107104"/>
                </a:cubicBezTo>
                <a:cubicBezTo>
                  <a:pt x="61315" y="3159491"/>
                  <a:pt x="40360" y="3218546"/>
                  <a:pt x="27025" y="3277601"/>
                </a:cubicBezTo>
                <a:cubicBezTo>
                  <a:pt x="19405" y="3312844"/>
                  <a:pt x="28930" y="3349991"/>
                  <a:pt x="19405" y="3385234"/>
                </a:cubicBezTo>
                <a:cubicBezTo>
                  <a:pt x="-1550" y="3460481"/>
                  <a:pt x="9880" y="3535729"/>
                  <a:pt x="13690" y="3611929"/>
                </a:cubicBezTo>
                <a:cubicBezTo>
                  <a:pt x="15595" y="3650029"/>
                  <a:pt x="14642" y="3687176"/>
                  <a:pt x="23215" y="3724324"/>
                </a:cubicBezTo>
                <a:cubicBezTo>
                  <a:pt x="30835" y="3759566"/>
                  <a:pt x="45122" y="3794809"/>
                  <a:pt x="83222" y="3803381"/>
                </a:cubicBezTo>
                <a:cubicBezTo>
                  <a:pt x="118465" y="3811001"/>
                  <a:pt x="155613" y="3813859"/>
                  <a:pt x="190855" y="3811001"/>
                </a:cubicBezTo>
                <a:cubicBezTo>
                  <a:pt x="206095" y="3810049"/>
                  <a:pt x="222288" y="3807191"/>
                  <a:pt x="237528" y="3805286"/>
                </a:cubicBezTo>
                <a:cubicBezTo>
                  <a:pt x="269913" y="3796714"/>
                  <a:pt x="317537" y="3787189"/>
                  <a:pt x="327062" y="3796714"/>
                </a:cubicBezTo>
                <a:cubicBezTo>
                  <a:pt x="384212" y="3882439"/>
                  <a:pt x="327062" y="3987214"/>
                  <a:pt x="320395" y="4089131"/>
                </a:cubicBezTo>
                <a:cubicBezTo>
                  <a:pt x="318490" y="4106276"/>
                  <a:pt x="316585" y="4122469"/>
                  <a:pt x="314680" y="4139614"/>
                </a:cubicBezTo>
                <a:cubicBezTo>
                  <a:pt x="313728" y="4147234"/>
                  <a:pt x="312775" y="4154854"/>
                  <a:pt x="311823" y="4163426"/>
                </a:cubicBezTo>
                <a:cubicBezTo>
                  <a:pt x="308013" y="4244389"/>
                  <a:pt x="269913" y="4330114"/>
                  <a:pt x="279438" y="4415839"/>
                </a:cubicBezTo>
                <a:cubicBezTo>
                  <a:pt x="279438" y="4434889"/>
                  <a:pt x="298488" y="4444414"/>
                  <a:pt x="317537" y="4444414"/>
                </a:cubicBezTo>
                <a:cubicBezTo>
                  <a:pt x="308013" y="4453939"/>
                  <a:pt x="298488" y="4463464"/>
                  <a:pt x="286105" y="4481561"/>
                </a:cubicBezTo>
                <a:cubicBezTo>
                  <a:pt x="282295" y="4488229"/>
                  <a:pt x="279438" y="4494896"/>
                  <a:pt x="277533" y="4502516"/>
                </a:cubicBezTo>
                <a:cubicBezTo>
                  <a:pt x="269913" y="4523471"/>
                  <a:pt x="266103" y="4546331"/>
                  <a:pt x="260388" y="4569191"/>
                </a:cubicBezTo>
                <a:cubicBezTo>
                  <a:pt x="248005" y="4620626"/>
                  <a:pt x="219430" y="4656821"/>
                  <a:pt x="173710" y="4682539"/>
                </a:cubicBezTo>
                <a:cubicBezTo>
                  <a:pt x="152755" y="4693969"/>
                  <a:pt x="132752" y="4707304"/>
                  <a:pt x="111797" y="4718734"/>
                </a:cubicBezTo>
                <a:cubicBezTo>
                  <a:pt x="85127" y="4733021"/>
                  <a:pt x="71792" y="4753976"/>
                  <a:pt x="79412" y="4791124"/>
                </a:cubicBezTo>
                <a:cubicBezTo>
                  <a:pt x="96557" y="4797791"/>
                  <a:pt x="116560" y="4812079"/>
                  <a:pt x="136563" y="4813031"/>
                </a:cubicBezTo>
                <a:cubicBezTo>
                  <a:pt x="185140" y="4815889"/>
                  <a:pt x="234670" y="4817794"/>
                  <a:pt x="283248" y="4812079"/>
                </a:cubicBezTo>
                <a:cubicBezTo>
                  <a:pt x="309918" y="4809221"/>
                  <a:pt x="338493" y="4794934"/>
                  <a:pt x="358495" y="4777789"/>
                </a:cubicBezTo>
                <a:cubicBezTo>
                  <a:pt x="384212" y="4754929"/>
                  <a:pt x="407073" y="4749214"/>
                  <a:pt x="440410" y="4756834"/>
                </a:cubicBezTo>
                <a:cubicBezTo>
                  <a:pt x="492798" y="4769216"/>
                  <a:pt x="544233" y="4761596"/>
                  <a:pt x="594715" y="4730164"/>
                </a:cubicBezTo>
                <a:cubicBezTo>
                  <a:pt x="600430" y="4663489"/>
                  <a:pt x="610908" y="4595861"/>
                  <a:pt x="611860" y="4528234"/>
                </a:cubicBezTo>
                <a:cubicBezTo>
                  <a:pt x="612813" y="4487276"/>
                  <a:pt x="619480" y="4452986"/>
                  <a:pt x="650913" y="4437746"/>
                </a:cubicBezTo>
                <a:cubicBezTo>
                  <a:pt x="657580" y="4434889"/>
                  <a:pt x="664248" y="4432031"/>
                  <a:pt x="672820" y="4431079"/>
                </a:cubicBezTo>
                <a:cubicBezTo>
                  <a:pt x="692823" y="4372976"/>
                  <a:pt x="704252" y="4312969"/>
                  <a:pt x="716635" y="4253914"/>
                </a:cubicBezTo>
                <a:cubicBezTo>
                  <a:pt x="718540" y="4245341"/>
                  <a:pt x="720445" y="4236769"/>
                  <a:pt x="721398" y="4228196"/>
                </a:cubicBezTo>
                <a:cubicBezTo>
                  <a:pt x="724255" y="4145329"/>
                  <a:pt x="735685" y="4063414"/>
                  <a:pt x="755688" y="3985309"/>
                </a:cubicBezTo>
                <a:cubicBezTo>
                  <a:pt x="757593" y="3977689"/>
                  <a:pt x="759498" y="3970069"/>
                  <a:pt x="762355" y="3962449"/>
                </a:cubicBezTo>
                <a:cubicBezTo>
                  <a:pt x="782358" y="3845291"/>
                  <a:pt x="782358" y="3740516"/>
                  <a:pt x="826173" y="3636694"/>
                </a:cubicBezTo>
                <a:cubicBezTo>
                  <a:pt x="827125" y="3629074"/>
                  <a:pt x="828077" y="3620501"/>
                  <a:pt x="829983" y="3612881"/>
                </a:cubicBezTo>
                <a:cubicBezTo>
                  <a:pt x="831888" y="3596689"/>
                  <a:pt x="834745" y="3580496"/>
                  <a:pt x="836650" y="3565256"/>
                </a:cubicBezTo>
                <a:cubicBezTo>
                  <a:pt x="848080" y="3483341"/>
                  <a:pt x="867130" y="3402379"/>
                  <a:pt x="867130" y="3320464"/>
                </a:cubicBezTo>
                <a:cubicBezTo>
                  <a:pt x="866177" y="3209974"/>
                  <a:pt x="900468" y="3106151"/>
                  <a:pt x="915708" y="2997566"/>
                </a:cubicBezTo>
                <a:cubicBezTo>
                  <a:pt x="926185" y="3008044"/>
                  <a:pt x="932852" y="3019474"/>
                  <a:pt x="936663" y="3032809"/>
                </a:cubicBezTo>
                <a:cubicBezTo>
                  <a:pt x="952855" y="3087101"/>
                  <a:pt x="955713" y="3141394"/>
                  <a:pt x="949998" y="3197591"/>
                </a:cubicBezTo>
                <a:cubicBezTo>
                  <a:pt x="946188" y="3239501"/>
                  <a:pt x="945235" y="3283316"/>
                  <a:pt x="949045" y="3325226"/>
                </a:cubicBezTo>
                <a:cubicBezTo>
                  <a:pt x="957618" y="3409999"/>
                  <a:pt x="976668" y="3494771"/>
                  <a:pt x="980477" y="3579544"/>
                </a:cubicBezTo>
                <a:cubicBezTo>
                  <a:pt x="986193" y="3701464"/>
                  <a:pt x="981430" y="3824336"/>
                  <a:pt x="983335" y="3946256"/>
                </a:cubicBezTo>
                <a:cubicBezTo>
                  <a:pt x="984288" y="3999596"/>
                  <a:pt x="990002" y="4053889"/>
                  <a:pt x="989050" y="4107229"/>
                </a:cubicBezTo>
                <a:cubicBezTo>
                  <a:pt x="988098" y="4152949"/>
                  <a:pt x="985240" y="4198669"/>
                  <a:pt x="976668" y="4243436"/>
                </a:cubicBezTo>
                <a:cubicBezTo>
                  <a:pt x="975715" y="4251056"/>
                  <a:pt x="973810" y="4258676"/>
                  <a:pt x="971905" y="4266296"/>
                </a:cubicBezTo>
                <a:cubicBezTo>
                  <a:pt x="970000" y="4273916"/>
                  <a:pt x="968095" y="4281536"/>
                  <a:pt x="966190" y="4288204"/>
                </a:cubicBezTo>
                <a:cubicBezTo>
                  <a:pt x="971905" y="4389169"/>
                  <a:pt x="943330" y="4493944"/>
                  <a:pt x="961427" y="4595861"/>
                </a:cubicBezTo>
                <a:cubicBezTo>
                  <a:pt x="965238" y="4603481"/>
                  <a:pt x="970000" y="4611101"/>
                  <a:pt x="974763" y="4618721"/>
                </a:cubicBezTo>
                <a:cubicBezTo>
                  <a:pt x="989050" y="4640629"/>
                  <a:pt x="1005243" y="4666346"/>
                  <a:pt x="1007148" y="4692064"/>
                </a:cubicBezTo>
                <a:cubicBezTo>
                  <a:pt x="1010958" y="4733021"/>
                  <a:pt x="1028102" y="4756834"/>
                  <a:pt x="1070013" y="4767311"/>
                </a:cubicBezTo>
                <a:cubicBezTo>
                  <a:pt x="1065250" y="4803506"/>
                  <a:pt x="1085253" y="4816841"/>
                  <a:pt x="1116685" y="4820651"/>
                </a:cubicBezTo>
                <a:cubicBezTo>
                  <a:pt x="1122400" y="4821604"/>
                  <a:pt x="1128115" y="4825414"/>
                  <a:pt x="1133830" y="4827319"/>
                </a:cubicBezTo>
                <a:cubicBezTo>
                  <a:pt x="1150023" y="4827319"/>
                  <a:pt x="1165263" y="4827319"/>
                  <a:pt x="1181455" y="4827319"/>
                </a:cubicBezTo>
                <a:cubicBezTo>
                  <a:pt x="1206220" y="4824461"/>
                  <a:pt x="1230985" y="4821604"/>
                  <a:pt x="1255750" y="4818746"/>
                </a:cubicBezTo>
                <a:cubicBezTo>
                  <a:pt x="1291945" y="4814936"/>
                  <a:pt x="1303375" y="4802554"/>
                  <a:pt x="1298613" y="4766359"/>
                </a:cubicBezTo>
                <a:cubicBezTo>
                  <a:pt x="1295755" y="4743499"/>
                  <a:pt x="1291945" y="4718734"/>
                  <a:pt x="1281468" y="4697779"/>
                </a:cubicBezTo>
                <a:cubicBezTo>
                  <a:pt x="1266228" y="4667299"/>
                  <a:pt x="1264323" y="4637771"/>
                  <a:pt x="1270038" y="4605386"/>
                </a:cubicBezTo>
                <a:cubicBezTo>
                  <a:pt x="1290993" y="4485371"/>
                  <a:pt x="1310995" y="4365356"/>
                  <a:pt x="1330998" y="4244389"/>
                </a:cubicBezTo>
                <a:cubicBezTo>
                  <a:pt x="1330998" y="4242484"/>
                  <a:pt x="1331950" y="4241531"/>
                  <a:pt x="1331950" y="4239626"/>
                </a:cubicBezTo>
                <a:cubicBezTo>
                  <a:pt x="1339570" y="4126279"/>
                  <a:pt x="1348143" y="4011979"/>
                  <a:pt x="1352905" y="3898631"/>
                </a:cubicBezTo>
                <a:cubicBezTo>
                  <a:pt x="1356715" y="3819574"/>
                  <a:pt x="1364335" y="3742421"/>
                  <a:pt x="1384338" y="3664316"/>
                </a:cubicBezTo>
                <a:cubicBezTo>
                  <a:pt x="1412913" y="3550969"/>
                  <a:pt x="1439582" y="3436669"/>
                  <a:pt x="1441488" y="3318559"/>
                </a:cubicBezTo>
                <a:cubicBezTo>
                  <a:pt x="1443393" y="3217594"/>
                  <a:pt x="1450060" y="3115676"/>
                  <a:pt x="1457680" y="3014711"/>
                </a:cubicBezTo>
                <a:cubicBezTo>
                  <a:pt x="1465300" y="2901364"/>
                  <a:pt x="1476730" y="2788016"/>
                  <a:pt x="1485303" y="2673716"/>
                </a:cubicBezTo>
                <a:cubicBezTo>
                  <a:pt x="1488160" y="2640379"/>
                  <a:pt x="1486255" y="2607041"/>
                  <a:pt x="1488160" y="2573704"/>
                </a:cubicBezTo>
                <a:cubicBezTo>
                  <a:pt x="1489113" y="2551796"/>
                  <a:pt x="1491970" y="2528936"/>
                  <a:pt x="1497685" y="2507981"/>
                </a:cubicBezTo>
                <a:cubicBezTo>
                  <a:pt x="1500543" y="2497504"/>
                  <a:pt x="1511973" y="2480359"/>
                  <a:pt x="1519593" y="2480359"/>
                </a:cubicBezTo>
                <a:cubicBezTo>
                  <a:pt x="1552930" y="2480359"/>
                  <a:pt x="1560550" y="2455594"/>
                  <a:pt x="1573885" y="2434639"/>
                </a:cubicBezTo>
                <a:cubicBezTo>
                  <a:pt x="1581505" y="2422256"/>
                  <a:pt x="1589125" y="2409874"/>
                  <a:pt x="1599603" y="2400349"/>
                </a:cubicBezTo>
                <a:cubicBezTo>
                  <a:pt x="1639607" y="2367011"/>
                  <a:pt x="1656753" y="2322244"/>
                  <a:pt x="1662468" y="2271761"/>
                </a:cubicBezTo>
                <a:cubicBezTo>
                  <a:pt x="1668182" y="2223184"/>
                  <a:pt x="1685328" y="2175559"/>
                  <a:pt x="1671040" y="2126029"/>
                </a:cubicBezTo>
                <a:cubicBezTo>
                  <a:pt x="1670088" y="2121266"/>
                  <a:pt x="1671040" y="2116504"/>
                  <a:pt x="1671993" y="2111741"/>
                </a:cubicBezTo>
                <a:cubicBezTo>
                  <a:pt x="1686280" y="2062211"/>
                  <a:pt x="1697710" y="2010776"/>
                  <a:pt x="1708188" y="1960294"/>
                </a:cubicBezTo>
                <a:close/>
                <a:moveTo>
                  <a:pt x="284200" y="2927081"/>
                </a:moveTo>
                <a:cubicBezTo>
                  <a:pt x="297535" y="2890886"/>
                  <a:pt x="308965" y="2857549"/>
                  <a:pt x="321348" y="2824211"/>
                </a:cubicBezTo>
                <a:cubicBezTo>
                  <a:pt x="324205" y="2824211"/>
                  <a:pt x="327062" y="2824211"/>
                  <a:pt x="328968" y="2825164"/>
                </a:cubicBezTo>
                <a:cubicBezTo>
                  <a:pt x="331825" y="2859454"/>
                  <a:pt x="334683" y="2893744"/>
                  <a:pt x="337540" y="2930891"/>
                </a:cubicBezTo>
                <a:cubicBezTo>
                  <a:pt x="318490" y="2928986"/>
                  <a:pt x="303250" y="2928034"/>
                  <a:pt x="284200" y="2927081"/>
                </a:cubicBezTo>
                <a:close/>
                <a:moveTo>
                  <a:pt x="391833" y="2454641"/>
                </a:moveTo>
                <a:cubicBezTo>
                  <a:pt x="345160" y="2454641"/>
                  <a:pt x="303250" y="2454641"/>
                  <a:pt x="262293" y="2454641"/>
                </a:cubicBezTo>
                <a:cubicBezTo>
                  <a:pt x="246100" y="2407016"/>
                  <a:pt x="249910" y="2400349"/>
                  <a:pt x="288963" y="2388919"/>
                </a:cubicBezTo>
                <a:cubicBezTo>
                  <a:pt x="326110" y="2377489"/>
                  <a:pt x="360400" y="2380346"/>
                  <a:pt x="401358" y="2401301"/>
                </a:cubicBezTo>
                <a:cubicBezTo>
                  <a:pt x="398500" y="2421304"/>
                  <a:pt x="394690" y="2439401"/>
                  <a:pt x="391833" y="2454641"/>
                </a:cubicBezTo>
                <a:close/>
                <a:moveTo>
                  <a:pt x="422312" y="2628949"/>
                </a:moveTo>
                <a:cubicBezTo>
                  <a:pt x="419455" y="2603231"/>
                  <a:pt x="416598" y="2585134"/>
                  <a:pt x="414693" y="2566084"/>
                </a:cubicBezTo>
                <a:cubicBezTo>
                  <a:pt x="412787" y="2544176"/>
                  <a:pt x="409930" y="2522269"/>
                  <a:pt x="408978" y="2500361"/>
                </a:cubicBezTo>
                <a:cubicBezTo>
                  <a:pt x="408025" y="2489884"/>
                  <a:pt x="405168" y="2473691"/>
                  <a:pt x="410883" y="2468929"/>
                </a:cubicBezTo>
                <a:cubicBezTo>
                  <a:pt x="439458" y="2443211"/>
                  <a:pt x="439458" y="2407016"/>
                  <a:pt x="448030" y="2374631"/>
                </a:cubicBezTo>
                <a:cubicBezTo>
                  <a:pt x="449935" y="2457499"/>
                  <a:pt x="455650" y="2540366"/>
                  <a:pt x="422312" y="2628949"/>
                </a:cubicBezTo>
                <a:close/>
                <a:moveTo>
                  <a:pt x="814743" y="1037321"/>
                </a:moveTo>
                <a:cubicBezTo>
                  <a:pt x="811885" y="1037321"/>
                  <a:pt x="809027" y="1037321"/>
                  <a:pt x="806170" y="1037321"/>
                </a:cubicBezTo>
                <a:cubicBezTo>
                  <a:pt x="802360" y="977314"/>
                  <a:pt x="797598" y="917306"/>
                  <a:pt x="793788" y="857299"/>
                </a:cubicBezTo>
                <a:cubicBezTo>
                  <a:pt x="796645" y="856346"/>
                  <a:pt x="799502" y="855394"/>
                  <a:pt x="802360" y="854441"/>
                </a:cubicBezTo>
                <a:cubicBezTo>
                  <a:pt x="816648" y="869681"/>
                  <a:pt x="831888" y="884921"/>
                  <a:pt x="849033" y="903971"/>
                </a:cubicBezTo>
                <a:cubicBezTo>
                  <a:pt x="854748" y="895399"/>
                  <a:pt x="858558" y="889684"/>
                  <a:pt x="862368" y="883969"/>
                </a:cubicBezTo>
                <a:cubicBezTo>
                  <a:pt x="869988" y="875396"/>
                  <a:pt x="877608" y="865871"/>
                  <a:pt x="885227" y="857299"/>
                </a:cubicBezTo>
                <a:cubicBezTo>
                  <a:pt x="887133" y="858251"/>
                  <a:pt x="889990" y="860156"/>
                  <a:pt x="891895" y="861109"/>
                </a:cubicBezTo>
                <a:cubicBezTo>
                  <a:pt x="865225" y="920164"/>
                  <a:pt x="839508" y="978266"/>
                  <a:pt x="814743" y="1037321"/>
                </a:cubicBezTo>
                <a:close/>
                <a:moveTo>
                  <a:pt x="860463" y="883969"/>
                </a:moveTo>
                <a:cubicBezTo>
                  <a:pt x="813790" y="868729"/>
                  <a:pt x="803313" y="825866"/>
                  <a:pt x="796645" y="786814"/>
                </a:cubicBezTo>
                <a:cubicBezTo>
                  <a:pt x="789977" y="753476"/>
                  <a:pt x="795693" y="718234"/>
                  <a:pt x="795693" y="672514"/>
                </a:cubicBezTo>
                <a:cubicBezTo>
                  <a:pt x="837602" y="702041"/>
                  <a:pt x="870940" y="725854"/>
                  <a:pt x="901420" y="747761"/>
                </a:cubicBezTo>
                <a:cubicBezTo>
                  <a:pt x="886180" y="796339"/>
                  <a:pt x="873798" y="840154"/>
                  <a:pt x="860463" y="883969"/>
                </a:cubicBezTo>
                <a:close/>
                <a:moveTo>
                  <a:pt x="985240" y="1052561"/>
                </a:moveTo>
                <a:cubicBezTo>
                  <a:pt x="983335" y="1051609"/>
                  <a:pt x="981430" y="1051609"/>
                  <a:pt x="979525" y="1050656"/>
                </a:cubicBezTo>
                <a:cubicBezTo>
                  <a:pt x="976668" y="989696"/>
                  <a:pt x="973810" y="928736"/>
                  <a:pt x="970952" y="869681"/>
                </a:cubicBezTo>
                <a:cubicBezTo>
                  <a:pt x="979525" y="882064"/>
                  <a:pt x="988098" y="896351"/>
                  <a:pt x="999527" y="913496"/>
                </a:cubicBezTo>
                <a:cubicBezTo>
                  <a:pt x="1012863" y="903019"/>
                  <a:pt x="1024293" y="895399"/>
                  <a:pt x="1044295" y="880159"/>
                </a:cubicBezTo>
                <a:cubicBezTo>
                  <a:pt x="1022388" y="943024"/>
                  <a:pt x="1003338" y="997316"/>
                  <a:pt x="985240" y="1052561"/>
                </a:cubicBezTo>
                <a:close/>
                <a:moveTo>
                  <a:pt x="1001433" y="888731"/>
                </a:moveTo>
                <a:cubicBezTo>
                  <a:pt x="982383" y="845869"/>
                  <a:pt x="963333" y="804911"/>
                  <a:pt x="942377" y="758239"/>
                </a:cubicBezTo>
                <a:cubicBezTo>
                  <a:pt x="997623" y="715376"/>
                  <a:pt x="1050963" y="674419"/>
                  <a:pt x="1104303" y="632509"/>
                </a:cubicBezTo>
                <a:cubicBezTo>
                  <a:pt x="1124305" y="682039"/>
                  <a:pt x="1071918" y="815389"/>
                  <a:pt x="1001433" y="888731"/>
                </a:cubicBezTo>
                <a:close/>
                <a:moveTo>
                  <a:pt x="1510068" y="2456546"/>
                </a:moveTo>
                <a:cubicBezTo>
                  <a:pt x="1469110" y="2403206"/>
                  <a:pt x="1430057" y="2352724"/>
                  <a:pt x="1388148" y="2296526"/>
                </a:cubicBezTo>
                <a:cubicBezTo>
                  <a:pt x="1473873" y="2307004"/>
                  <a:pt x="1508163" y="2367011"/>
                  <a:pt x="1543405" y="2432734"/>
                </a:cubicBezTo>
                <a:cubicBezTo>
                  <a:pt x="1531023" y="2441306"/>
                  <a:pt x="1521498" y="2447974"/>
                  <a:pt x="1510068" y="2456546"/>
                </a:cubicBezTo>
                <a:close/>
              </a:path>
            </a:pathLst>
          </a:custGeom>
          <a:solidFill>
            <a:schemeClr val="accent1"/>
          </a:solidFill>
          <a:ln w="9525" cap="flat">
            <a:noFill/>
            <a:prstDash val="solid"/>
            <a:miter/>
          </a:ln>
        </p:spPr>
        <p:txBody>
          <a:bodyPr rtlCol="0" anchor="ctr"/>
          <a:lstStyle/>
          <a:p>
            <a:endParaRPr lang="en-US"/>
          </a:p>
        </p:txBody>
      </p:sp>
      <p:sp>
        <p:nvSpPr>
          <p:cNvPr id="57" name="TextBox 56">
            <a:extLst>
              <a:ext uri="{FF2B5EF4-FFF2-40B4-BE49-F238E27FC236}">
                <a16:creationId xmlns:a16="http://schemas.microsoft.com/office/drawing/2014/main" id="{519AA71C-8442-4959-BF89-470001339678}"/>
              </a:ext>
            </a:extLst>
          </p:cNvPr>
          <p:cNvSpPr txBox="1"/>
          <p:nvPr/>
        </p:nvSpPr>
        <p:spPr>
          <a:xfrm>
            <a:off x="8113573" y="1966798"/>
            <a:ext cx="3528392" cy="461665"/>
          </a:xfrm>
          <a:prstGeom prst="rect">
            <a:avLst/>
          </a:prstGeom>
          <a:noFill/>
        </p:spPr>
        <p:txBody>
          <a:bodyPr wrap="square" rtlCol="0">
            <a:spAutoFit/>
          </a:bodyPr>
          <a:lstStyle/>
          <a:p>
            <a:r>
              <a:rPr lang="en-US" altLang="ko-KR" sz="2400" b="1" dirty="0">
                <a:solidFill>
                  <a:schemeClr val="accent2"/>
                </a:solidFill>
                <a:cs typeface="Arial" pitchFamily="34" charset="0"/>
              </a:rPr>
              <a:t>OUR SERVICES</a:t>
            </a:r>
            <a:endParaRPr lang="ko-KR" altLang="en-US" sz="2400" b="1" dirty="0">
              <a:solidFill>
                <a:schemeClr val="accent2"/>
              </a:solidFill>
              <a:cs typeface="Arial" pitchFamily="34" charset="0"/>
            </a:endParaRPr>
          </a:p>
        </p:txBody>
      </p:sp>
      <p:grpSp>
        <p:nvGrpSpPr>
          <p:cNvPr id="6" name="Group 98">
            <a:extLst>
              <a:ext uri="{FF2B5EF4-FFF2-40B4-BE49-F238E27FC236}">
                <a16:creationId xmlns:a16="http://schemas.microsoft.com/office/drawing/2014/main" id="{D58BEC44-4769-451A-9004-0423F57F97EA}"/>
              </a:ext>
            </a:extLst>
          </p:cNvPr>
          <p:cNvGrpSpPr/>
          <p:nvPr/>
        </p:nvGrpSpPr>
        <p:grpSpPr>
          <a:xfrm>
            <a:off x="780039" y="3901393"/>
            <a:ext cx="3893561" cy="923330"/>
            <a:chOff x="2551703" y="4283314"/>
            <a:chExt cx="2339318" cy="923330"/>
          </a:xfrm>
        </p:grpSpPr>
        <p:sp>
          <p:nvSpPr>
            <p:cNvPr id="59" name="TextBox 58">
              <a:extLst>
                <a:ext uri="{FF2B5EF4-FFF2-40B4-BE49-F238E27FC236}">
                  <a16:creationId xmlns:a16="http://schemas.microsoft.com/office/drawing/2014/main" id="{22238934-3D03-4B86-A532-1BD469AEC9D4}"/>
                </a:ext>
              </a:extLst>
            </p:cNvPr>
            <p:cNvSpPr txBox="1"/>
            <p:nvPr/>
          </p:nvSpPr>
          <p:spPr>
            <a:xfrm>
              <a:off x="2551703" y="4560313"/>
              <a:ext cx="2339316" cy="646331"/>
            </a:xfrm>
            <a:prstGeom prst="rect">
              <a:avLst/>
            </a:prstGeom>
            <a:noFill/>
          </p:spPr>
          <p:txBody>
            <a:bodyPr wrap="square" rtlCol="0">
              <a:spAutoFit/>
            </a:bodyPr>
            <a:lstStyle/>
            <a:p>
              <a:r>
                <a:rPr lang="en-US" sz="1200" dirty="0"/>
                <a:t>3PL / Fulfillment software will help logistics companies to handle Warehouse and Transportation services for their clients</a:t>
              </a:r>
              <a:endParaRPr lang="ko-KR" altLang="en-US" sz="1200"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id="{BC8B43F2-6DE2-482D-A1F4-7C61C8A1DF46}"/>
                </a:ext>
              </a:extLst>
            </p:cNvPr>
            <p:cNvSpPr txBox="1"/>
            <p:nvPr/>
          </p:nvSpPr>
          <p:spPr>
            <a:xfrm>
              <a:off x="2551705" y="4283314"/>
              <a:ext cx="2339316" cy="461665"/>
            </a:xfrm>
            <a:prstGeom prst="rect">
              <a:avLst/>
            </a:prstGeom>
            <a:noFill/>
          </p:spPr>
          <p:txBody>
            <a:bodyPr wrap="square" rtlCol="0">
              <a:spAutoFit/>
            </a:bodyPr>
            <a:lstStyle/>
            <a:p>
              <a:r>
                <a:rPr lang="en-US" altLang="ko-KR" sz="1200" b="1" dirty="0">
                  <a:solidFill>
                    <a:schemeClr val="tx1">
                      <a:lumMod val="75000"/>
                      <a:lumOff val="25000"/>
                    </a:schemeClr>
                  </a:solidFill>
                  <a:ea typeface="+mj-ea"/>
                  <a:cs typeface="Arial" pitchFamily="34" charset="0"/>
                </a:rPr>
                <a:t>Third Party Logistics Software (3PL with WMS)</a:t>
              </a:r>
              <a:endParaRPr lang="ko-KR" altLang="en-US" sz="1200" b="1" dirty="0">
                <a:solidFill>
                  <a:schemeClr val="tx1">
                    <a:lumMod val="75000"/>
                    <a:lumOff val="25000"/>
                  </a:schemeClr>
                </a:solidFill>
                <a:ea typeface="+mj-ea"/>
                <a:cs typeface="Arial" pitchFamily="34" charset="0"/>
              </a:endParaRPr>
            </a:p>
          </p:txBody>
        </p:sp>
      </p:grpSp>
      <p:grpSp>
        <p:nvGrpSpPr>
          <p:cNvPr id="7" name="Group 98">
            <a:extLst>
              <a:ext uri="{FF2B5EF4-FFF2-40B4-BE49-F238E27FC236}">
                <a16:creationId xmlns:a16="http://schemas.microsoft.com/office/drawing/2014/main" id="{D58BEC44-4769-451A-9004-0423F57F97EA}"/>
              </a:ext>
            </a:extLst>
          </p:cNvPr>
          <p:cNvGrpSpPr/>
          <p:nvPr/>
        </p:nvGrpSpPr>
        <p:grpSpPr>
          <a:xfrm>
            <a:off x="780039" y="5158693"/>
            <a:ext cx="4388861" cy="738664"/>
            <a:chOff x="2551703" y="4283314"/>
            <a:chExt cx="2339318" cy="738664"/>
          </a:xfrm>
        </p:grpSpPr>
        <p:sp>
          <p:nvSpPr>
            <p:cNvPr id="62" name="TextBox 61">
              <a:extLst>
                <a:ext uri="{FF2B5EF4-FFF2-40B4-BE49-F238E27FC236}">
                  <a16:creationId xmlns:a16="http://schemas.microsoft.com/office/drawing/2014/main" id="{22238934-3D03-4B86-A532-1BD469AEC9D4}"/>
                </a:ext>
              </a:extLst>
            </p:cNvPr>
            <p:cNvSpPr txBox="1"/>
            <p:nvPr/>
          </p:nvSpPr>
          <p:spPr>
            <a:xfrm>
              <a:off x="2551703" y="4560313"/>
              <a:ext cx="2339316" cy="461665"/>
            </a:xfrm>
            <a:prstGeom prst="rect">
              <a:avLst/>
            </a:prstGeom>
            <a:noFill/>
          </p:spPr>
          <p:txBody>
            <a:bodyPr wrap="square" rtlCol="0">
              <a:spAutoFit/>
            </a:bodyPr>
            <a:lstStyle/>
            <a:p>
              <a:r>
                <a:rPr lang="en-US" sz="1200" dirty="0"/>
                <a:t>ERP software will help trading and distribution companies to handle Procure to Pay &amp; Order to Cash process.</a:t>
              </a:r>
              <a:endParaRPr lang="ko-KR" altLang="en-US" sz="1200" dirty="0">
                <a:solidFill>
                  <a:schemeClr val="tx1">
                    <a:lumMod val="75000"/>
                    <a:lumOff val="25000"/>
                  </a:schemeClr>
                </a:solidFill>
                <a:cs typeface="Arial" pitchFamily="34" charset="0"/>
              </a:endParaRPr>
            </a:p>
          </p:txBody>
        </p:sp>
        <p:sp>
          <p:nvSpPr>
            <p:cNvPr id="63" name="TextBox 62">
              <a:extLst>
                <a:ext uri="{FF2B5EF4-FFF2-40B4-BE49-F238E27FC236}">
                  <a16:creationId xmlns:a16="http://schemas.microsoft.com/office/drawing/2014/main" id="{BC8B43F2-6DE2-482D-A1F4-7C61C8A1DF46}"/>
                </a:ext>
              </a:extLst>
            </p:cNvPr>
            <p:cNvSpPr txBox="1"/>
            <p:nvPr/>
          </p:nvSpPr>
          <p:spPr>
            <a:xfrm>
              <a:off x="2551705" y="4283314"/>
              <a:ext cx="2339316" cy="461665"/>
            </a:xfrm>
            <a:prstGeom prst="rect">
              <a:avLst/>
            </a:prstGeom>
            <a:noFill/>
          </p:spPr>
          <p:txBody>
            <a:bodyPr wrap="square" rtlCol="0">
              <a:spAutoFit/>
            </a:bodyPr>
            <a:lstStyle/>
            <a:p>
              <a:r>
                <a:rPr lang="en-US" altLang="ko-KR" sz="1200" b="1" dirty="0">
                  <a:solidFill>
                    <a:schemeClr val="tx1">
                      <a:lumMod val="75000"/>
                      <a:lumOff val="25000"/>
                    </a:schemeClr>
                  </a:solidFill>
                  <a:ea typeface="+mj-ea"/>
                  <a:cs typeface="Arial" pitchFamily="34" charset="0"/>
                </a:rPr>
                <a:t>Enterprise Resource Planning Software (ERP with WMS)</a:t>
              </a:r>
              <a:endParaRPr lang="ko-KR" altLang="en-US" sz="1200" b="1" dirty="0">
                <a:solidFill>
                  <a:schemeClr val="tx1">
                    <a:lumMod val="75000"/>
                    <a:lumOff val="25000"/>
                  </a:schemeClr>
                </a:solidFill>
                <a:ea typeface="+mj-ea"/>
                <a:cs typeface="Arial" pitchFamily="34" charset="0"/>
              </a:endParaRPr>
            </a:p>
          </p:txBody>
        </p:sp>
      </p:grpSp>
    </p:spTree>
    <p:extLst>
      <p:ext uri="{BB962C8B-B14F-4D97-AF65-F5344CB8AC3E}">
        <p14:creationId xmlns:p14="http://schemas.microsoft.com/office/powerpoint/2010/main" val="338571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Inventory Move</a:t>
            </a:r>
          </a:p>
        </p:txBody>
      </p:sp>
      <p:pic>
        <p:nvPicPr>
          <p:cNvPr id="11266" name="Picture 2"/>
          <p:cNvPicPr>
            <a:picLocks noChangeAspect="1" noChangeArrowheads="1"/>
          </p:cNvPicPr>
          <p:nvPr/>
        </p:nvPicPr>
        <p:blipFill>
          <a:blip r:embed="rId2"/>
          <a:srcRect/>
          <a:stretch>
            <a:fillRect/>
          </a:stretch>
        </p:blipFill>
        <p:spPr bwMode="auto">
          <a:xfrm>
            <a:off x="1078209" y="859808"/>
            <a:ext cx="10208490" cy="573947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solidFill>
                  <a:schemeClr val="bg1"/>
                </a:solidFill>
              </a:rPr>
              <a:t>Outbound Operations</a:t>
            </a:r>
          </a:p>
        </p:txBody>
      </p:sp>
      <p:sp>
        <p:nvSpPr>
          <p:cNvPr id="3" name="Rounded Rectangle 4">
            <a:extLst>
              <a:ext uri="{FF2B5EF4-FFF2-40B4-BE49-F238E27FC236}">
                <a16:creationId xmlns:a16="http://schemas.microsoft.com/office/drawing/2014/main" id="{3C1945F9-EC1A-4DC6-94BC-B32747B005FE}"/>
              </a:ext>
            </a:extLst>
          </p:cNvPr>
          <p:cNvSpPr/>
          <p:nvPr/>
        </p:nvSpPr>
        <p:spPr>
          <a:xfrm>
            <a:off x="331060" y="1770566"/>
            <a:ext cx="2152726" cy="4284724"/>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4" name="Group 3">
            <a:extLst>
              <a:ext uri="{FF2B5EF4-FFF2-40B4-BE49-F238E27FC236}">
                <a16:creationId xmlns:a16="http://schemas.microsoft.com/office/drawing/2014/main" id="{C42AE8C6-0132-4E80-B542-A71689D8034C}"/>
              </a:ext>
            </a:extLst>
          </p:cNvPr>
          <p:cNvGrpSpPr/>
          <p:nvPr/>
        </p:nvGrpSpPr>
        <p:grpSpPr>
          <a:xfrm>
            <a:off x="586333" y="3614234"/>
            <a:ext cx="1642180" cy="1701265"/>
            <a:chOff x="1077300" y="4004825"/>
            <a:chExt cx="1698908" cy="1701265"/>
          </a:xfrm>
        </p:grpSpPr>
        <p:sp>
          <p:nvSpPr>
            <p:cNvPr id="5" name="TextBox 4">
              <a:extLst>
                <a:ext uri="{FF2B5EF4-FFF2-40B4-BE49-F238E27FC236}">
                  <a16:creationId xmlns:a16="http://schemas.microsoft.com/office/drawing/2014/main" id="{B4F33A5B-4124-4040-9CE8-2CC7389D865C}"/>
                </a:ext>
              </a:extLst>
            </p:cNvPr>
            <p:cNvSpPr txBox="1"/>
            <p:nvPr/>
          </p:nvSpPr>
          <p:spPr>
            <a:xfrm>
              <a:off x="1077300" y="4004825"/>
              <a:ext cx="1698908" cy="276999"/>
            </a:xfrm>
            <a:prstGeom prst="rect">
              <a:avLst/>
            </a:prstGeom>
            <a:noFill/>
          </p:spPr>
          <p:txBody>
            <a:bodyPr wrap="square" rtlCol="0">
              <a:spAutoFit/>
            </a:bodyPr>
            <a:lstStyle/>
            <a:p>
              <a:pPr algn="ctr"/>
              <a:r>
                <a:rPr lang="en-US" sz="1200" b="1" dirty="0"/>
                <a:t>Outbound Order</a:t>
              </a:r>
              <a:endParaRPr lang="en-US" sz="1200" dirty="0"/>
            </a:p>
          </p:txBody>
        </p:sp>
        <p:sp>
          <p:nvSpPr>
            <p:cNvPr id="6" name="TextBox 5">
              <a:extLst>
                <a:ext uri="{FF2B5EF4-FFF2-40B4-BE49-F238E27FC236}">
                  <a16:creationId xmlns:a16="http://schemas.microsoft.com/office/drawing/2014/main" id="{C01525DC-8BA7-4018-90E4-2BDCE54D14CE}"/>
                </a:ext>
              </a:extLst>
            </p:cNvPr>
            <p:cNvSpPr txBox="1"/>
            <p:nvPr/>
          </p:nvSpPr>
          <p:spPr>
            <a:xfrm>
              <a:off x="1077300" y="4321095"/>
              <a:ext cx="1698908" cy="1384995"/>
            </a:xfrm>
            <a:prstGeom prst="rect">
              <a:avLst/>
            </a:prstGeom>
            <a:noFill/>
          </p:spPr>
          <p:txBody>
            <a:bodyPr wrap="square" rtlCol="0">
              <a:spAutoFit/>
            </a:bodyPr>
            <a:lstStyle/>
            <a:p>
              <a:pPr algn="ctr"/>
              <a:r>
                <a:rPr lang="en-US" sz="1200" dirty="0"/>
                <a:t>Customer will raise request you to send their Material from your Warehouse to their Customers. This we called as Outbound Order</a:t>
              </a:r>
              <a:endParaRPr lang="en-US" altLang="ko-KR" sz="1200" dirty="0">
                <a:solidFill>
                  <a:schemeClr val="tx1">
                    <a:lumMod val="65000"/>
                    <a:lumOff val="35000"/>
                  </a:schemeClr>
                </a:solidFill>
                <a:cs typeface="Arial" pitchFamily="34" charset="0"/>
              </a:endParaRPr>
            </a:p>
          </p:txBody>
        </p:sp>
      </p:grpSp>
      <p:sp>
        <p:nvSpPr>
          <p:cNvPr id="7" name="Right Arrow 6">
            <a:extLst>
              <a:ext uri="{FF2B5EF4-FFF2-40B4-BE49-F238E27FC236}">
                <a16:creationId xmlns:a16="http://schemas.microsoft.com/office/drawing/2014/main" id="{DF92240F-9426-4459-961B-946E9397F0BD}"/>
              </a:ext>
            </a:extLst>
          </p:cNvPr>
          <p:cNvSpPr/>
          <p:nvPr/>
        </p:nvSpPr>
        <p:spPr>
          <a:xfrm>
            <a:off x="331060" y="1950834"/>
            <a:ext cx="1478459" cy="864096"/>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7">
            <a:extLst>
              <a:ext uri="{FF2B5EF4-FFF2-40B4-BE49-F238E27FC236}">
                <a16:creationId xmlns:a16="http://schemas.microsoft.com/office/drawing/2014/main" id="{8F40333B-F156-427B-AAF1-944EE4E4CA42}"/>
              </a:ext>
            </a:extLst>
          </p:cNvPr>
          <p:cNvSpPr txBox="1"/>
          <p:nvPr/>
        </p:nvSpPr>
        <p:spPr>
          <a:xfrm>
            <a:off x="664422"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sp>
        <p:nvSpPr>
          <p:cNvPr id="9" name="Rounded Rectangle 64">
            <a:extLst>
              <a:ext uri="{FF2B5EF4-FFF2-40B4-BE49-F238E27FC236}">
                <a16:creationId xmlns:a16="http://schemas.microsoft.com/office/drawing/2014/main" id="{E89F2E82-E7EE-4C9E-8597-98FAD43633DD}"/>
              </a:ext>
            </a:extLst>
          </p:cNvPr>
          <p:cNvSpPr/>
          <p:nvPr/>
        </p:nvSpPr>
        <p:spPr>
          <a:xfrm>
            <a:off x="2681330" y="1770566"/>
            <a:ext cx="2152726" cy="4284724"/>
          </a:xfrm>
          <a:prstGeom prst="roundRect">
            <a:avLst>
              <a:gd name="adj" fmla="val 7734"/>
            </a:avLst>
          </a:prstGeom>
          <a:solidFill>
            <a:schemeClr val="bg1"/>
          </a:solidFill>
          <a:ln w="25400">
            <a:solidFill>
              <a:schemeClr val="accent2"/>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10" name="Group 9">
            <a:extLst>
              <a:ext uri="{FF2B5EF4-FFF2-40B4-BE49-F238E27FC236}">
                <a16:creationId xmlns:a16="http://schemas.microsoft.com/office/drawing/2014/main" id="{10CEAE11-F733-418D-90FA-9BC61AEA23A5}"/>
              </a:ext>
            </a:extLst>
          </p:cNvPr>
          <p:cNvGrpSpPr/>
          <p:nvPr/>
        </p:nvGrpSpPr>
        <p:grpSpPr>
          <a:xfrm>
            <a:off x="2936602" y="3614234"/>
            <a:ext cx="1642180" cy="1701265"/>
            <a:chOff x="1077300" y="4004825"/>
            <a:chExt cx="1698908" cy="1701265"/>
          </a:xfrm>
        </p:grpSpPr>
        <p:sp>
          <p:nvSpPr>
            <p:cNvPr id="11" name="TextBox 10">
              <a:extLst>
                <a:ext uri="{FF2B5EF4-FFF2-40B4-BE49-F238E27FC236}">
                  <a16:creationId xmlns:a16="http://schemas.microsoft.com/office/drawing/2014/main" id="{4A8A565F-9B05-422B-A324-51E9943213B0}"/>
                </a:ext>
              </a:extLst>
            </p:cNvPr>
            <p:cNvSpPr txBox="1"/>
            <p:nvPr/>
          </p:nvSpPr>
          <p:spPr>
            <a:xfrm>
              <a:off x="1077300" y="4004825"/>
              <a:ext cx="1698908" cy="276999"/>
            </a:xfrm>
            <a:prstGeom prst="rect">
              <a:avLst/>
            </a:prstGeom>
            <a:noFill/>
          </p:spPr>
          <p:txBody>
            <a:bodyPr wrap="square" rtlCol="0">
              <a:spAutoFit/>
            </a:bodyPr>
            <a:lstStyle/>
            <a:p>
              <a:pPr algn="ctr"/>
              <a:r>
                <a:rPr lang="en-US" sz="1200" b="1" dirty="0"/>
                <a:t>Shipment</a:t>
              </a:r>
              <a:endParaRPr lang="en-US" sz="1200" dirty="0"/>
            </a:p>
          </p:txBody>
        </p:sp>
        <p:sp>
          <p:nvSpPr>
            <p:cNvPr id="12" name="TextBox 11">
              <a:extLst>
                <a:ext uri="{FF2B5EF4-FFF2-40B4-BE49-F238E27FC236}">
                  <a16:creationId xmlns:a16="http://schemas.microsoft.com/office/drawing/2014/main" id="{EA12232A-A513-4EDD-8F67-EE885CFE5C78}"/>
                </a:ext>
              </a:extLst>
            </p:cNvPr>
            <p:cNvSpPr txBox="1"/>
            <p:nvPr/>
          </p:nvSpPr>
          <p:spPr>
            <a:xfrm>
              <a:off x="1077300" y="4321095"/>
              <a:ext cx="1698908" cy="1384995"/>
            </a:xfrm>
            <a:prstGeom prst="rect">
              <a:avLst/>
            </a:prstGeom>
            <a:noFill/>
          </p:spPr>
          <p:txBody>
            <a:bodyPr wrap="square" rtlCol="0">
              <a:spAutoFit/>
            </a:bodyPr>
            <a:lstStyle/>
            <a:p>
              <a:pPr algn="ctr"/>
              <a:r>
                <a:rPr lang="en-US" sz="1200" dirty="0"/>
                <a:t>A Shipment is defined as a physical outbound movement of goods or materials from the warehouse or it is the issue of physical goods.</a:t>
              </a:r>
            </a:p>
          </p:txBody>
        </p:sp>
      </p:grpSp>
      <p:sp>
        <p:nvSpPr>
          <p:cNvPr id="13" name="Right Arrow 66">
            <a:extLst>
              <a:ext uri="{FF2B5EF4-FFF2-40B4-BE49-F238E27FC236}">
                <a16:creationId xmlns:a16="http://schemas.microsoft.com/office/drawing/2014/main" id="{1AFC4C71-6016-4497-B259-A0F52845B0DF}"/>
              </a:ext>
            </a:extLst>
          </p:cNvPr>
          <p:cNvSpPr/>
          <p:nvPr/>
        </p:nvSpPr>
        <p:spPr>
          <a:xfrm>
            <a:off x="2681329" y="1950834"/>
            <a:ext cx="1478459" cy="864096"/>
          </a:xfrm>
          <a:prstGeom prst="rightArrow">
            <a:avLst>
              <a:gd name="adj1" fmla="val 65118"/>
              <a:gd name="adj2" fmla="val 84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E07BBAD1-7EBC-4E45-AE20-2B920F2D7751}"/>
              </a:ext>
            </a:extLst>
          </p:cNvPr>
          <p:cNvSpPr txBox="1"/>
          <p:nvPr/>
        </p:nvSpPr>
        <p:spPr>
          <a:xfrm>
            <a:off x="2994751"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15" name="Rounded Rectangle 71">
            <a:extLst>
              <a:ext uri="{FF2B5EF4-FFF2-40B4-BE49-F238E27FC236}">
                <a16:creationId xmlns:a16="http://schemas.microsoft.com/office/drawing/2014/main" id="{7D0BCF7D-5706-4743-9547-30B7A843D0E5}"/>
              </a:ext>
            </a:extLst>
          </p:cNvPr>
          <p:cNvSpPr/>
          <p:nvPr/>
        </p:nvSpPr>
        <p:spPr>
          <a:xfrm>
            <a:off x="5044298" y="1770566"/>
            <a:ext cx="2152726" cy="4284724"/>
          </a:xfrm>
          <a:prstGeom prst="roundRect">
            <a:avLst>
              <a:gd name="adj" fmla="val 7734"/>
            </a:avLst>
          </a:prstGeom>
          <a:solidFill>
            <a:schemeClr val="bg1"/>
          </a:solidFill>
          <a:ln w="25400">
            <a:solidFill>
              <a:schemeClr val="accent3"/>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16" name="Group 15">
            <a:extLst>
              <a:ext uri="{FF2B5EF4-FFF2-40B4-BE49-F238E27FC236}">
                <a16:creationId xmlns:a16="http://schemas.microsoft.com/office/drawing/2014/main" id="{69DD8556-3A9F-4991-9C77-72416FF0C32A}"/>
              </a:ext>
            </a:extLst>
          </p:cNvPr>
          <p:cNvGrpSpPr/>
          <p:nvPr/>
        </p:nvGrpSpPr>
        <p:grpSpPr>
          <a:xfrm>
            <a:off x="5299570" y="3633630"/>
            <a:ext cx="1710829" cy="1681869"/>
            <a:chOff x="1077299" y="4004825"/>
            <a:chExt cx="1769928" cy="1681869"/>
          </a:xfrm>
        </p:grpSpPr>
        <p:sp>
          <p:nvSpPr>
            <p:cNvPr id="17" name="TextBox 16">
              <a:extLst>
                <a:ext uri="{FF2B5EF4-FFF2-40B4-BE49-F238E27FC236}">
                  <a16:creationId xmlns:a16="http://schemas.microsoft.com/office/drawing/2014/main" id="{4D3730A5-8E44-4F94-9229-AC4402CCA01A}"/>
                </a:ext>
              </a:extLst>
            </p:cNvPr>
            <p:cNvSpPr txBox="1"/>
            <p:nvPr/>
          </p:nvSpPr>
          <p:spPr>
            <a:xfrm>
              <a:off x="1077299" y="4004825"/>
              <a:ext cx="1769928" cy="276999"/>
            </a:xfrm>
            <a:prstGeom prst="rect">
              <a:avLst/>
            </a:prstGeom>
            <a:noFill/>
          </p:spPr>
          <p:txBody>
            <a:bodyPr wrap="square" rtlCol="0">
              <a:spAutoFit/>
            </a:bodyPr>
            <a:lstStyle/>
            <a:p>
              <a:pPr algn="ctr"/>
              <a:r>
                <a:rPr lang="en-US" sz="1200" b="1" dirty="0"/>
                <a:t>Pick &amp; Ship Confirm</a:t>
              </a:r>
              <a:endParaRPr lang="en-US" sz="1200" dirty="0"/>
            </a:p>
          </p:txBody>
        </p:sp>
        <p:sp>
          <p:nvSpPr>
            <p:cNvPr id="18" name="TextBox 17">
              <a:extLst>
                <a:ext uri="{FF2B5EF4-FFF2-40B4-BE49-F238E27FC236}">
                  <a16:creationId xmlns:a16="http://schemas.microsoft.com/office/drawing/2014/main" id="{3809E6C8-FD57-43A4-B647-BE328D503B61}"/>
                </a:ext>
              </a:extLst>
            </p:cNvPr>
            <p:cNvSpPr txBox="1"/>
            <p:nvPr/>
          </p:nvSpPr>
          <p:spPr>
            <a:xfrm>
              <a:off x="1079313" y="4301699"/>
              <a:ext cx="1696894" cy="1384995"/>
            </a:xfrm>
            <a:prstGeom prst="rect">
              <a:avLst/>
            </a:prstGeom>
            <a:noFill/>
          </p:spPr>
          <p:txBody>
            <a:bodyPr wrap="square" rtlCol="0">
              <a:spAutoFit/>
            </a:bodyPr>
            <a:lstStyle/>
            <a:p>
              <a:pPr algn="ctr"/>
              <a:r>
                <a:rPr lang="en-US" sz="1200" dirty="0"/>
                <a:t>Before Shipping the Material, Our system providing two step verification for confirming whether you are sending correct Items or not?</a:t>
              </a:r>
            </a:p>
          </p:txBody>
        </p:sp>
      </p:grpSp>
      <p:sp>
        <p:nvSpPr>
          <p:cNvPr id="19" name="Right Arrow 73">
            <a:extLst>
              <a:ext uri="{FF2B5EF4-FFF2-40B4-BE49-F238E27FC236}">
                <a16:creationId xmlns:a16="http://schemas.microsoft.com/office/drawing/2014/main" id="{644BAD84-2B0F-440C-8BE1-D05D443EE5F4}"/>
              </a:ext>
            </a:extLst>
          </p:cNvPr>
          <p:cNvSpPr/>
          <p:nvPr/>
        </p:nvSpPr>
        <p:spPr>
          <a:xfrm>
            <a:off x="5044298" y="1950834"/>
            <a:ext cx="1478459" cy="864096"/>
          </a:xfrm>
          <a:prstGeom prst="rightArrow">
            <a:avLst>
              <a:gd name="adj1" fmla="val 65118"/>
              <a:gd name="adj2" fmla="val 846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TextBox 19">
            <a:extLst>
              <a:ext uri="{FF2B5EF4-FFF2-40B4-BE49-F238E27FC236}">
                <a16:creationId xmlns:a16="http://schemas.microsoft.com/office/drawing/2014/main" id="{00F56028-DB8B-44D7-9297-8EA3E4FD85D0}"/>
              </a:ext>
            </a:extLst>
          </p:cNvPr>
          <p:cNvSpPr txBox="1"/>
          <p:nvPr/>
        </p:nvSpPr>
        <p:spPr>
          <a:xfrm>
            <a:off x="5337780"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21" name="Rounded Rectangle 78">
            <a:extLst>
              <a:ext uri="{FF2B5EF4-FFF2-40B4-BE49-F238E27FC236}">
                <a16:creationId xmlns:a16="http://schemas.microsoft.com/office/drawing/2014/main" id="{676F6070-24AD-4D7E-802B-A6734E33582B}"/>
              </a:ext>
            </a:extLst>
          </p:cNvPr>
          <p:cNvSpPr/>
          <p:nvPr/>
        </p:nvSpPr>
        <p:spPr>
          <a:xfrm>
            <a:off x="7381868" y="1770566"/>
            <a:ext cx="2152726" cy="4284724"/>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22" name="Group 21">
            <a:extLst>
              <a:ext uri="{FF2B5EF4-FFF2-40B4-BE49-F238E27FC236}">
                <a16:creationId xmlns:a16="http://schemas.microsoft.com/office/drawing/2014/main" id="{8AE1252F-E659-4705-BB7F-43CD19D51049}"/>
              </a:ext>
            </a:extLst>
          </p:cNvPr>
          <p:cNvGrpSpPr/>
          <p:nvPr/>
        </p:nvGrpSpPr>
        <p:grpSpPr>
          <a:xfrm>
            <a:off x="7543801" y="3614234"/>
            <a:ext cx="1816100" cy="1701265"/>
            <a:chOff x="980735" y="4004825"/>
            <a:chExt cx="1878836" cy="1701265"/>
          </a:xfrm>
        </p:grpSpPr>
        <p:sp>
          <p:nvSpPr>
            <p:cNvPr id="23" name="TextBox 22">
              <a:extLst>
                <a:ext uri="{FF2B5EF4-FFF2-40B4-BE49-F238E27FC236}">
                  <a16:creationId xmlns:a16="http://schemas.microsoft.com/office/drawing/2014/main" id="{8DEFD285-72DF-4BE9-8229-D059CF0B88F2}"/>
                </a:ext>
              </a:extLst>
            </p:cNvPr>
            <p:cNvSpPr txBox="1"/>
            <p:nvPr/>
          </p:nvSpPr>
          <p:spPr>
            <a:xfrm>
              <a:off x="980735" y="4004825"/>
              <a:ext cx="1878836" cy="276999"/>
            </a:xfrm>
            <a:prstGeom prst="rect">
              <a:avLst/>
            </a:prstGeom>
            <a:noFill/>
          </p:spPr>
          <p:txBody>
            <a:bodyPr wrap="square" rtlCol="0">
              <a:spAutoFit/>
            </a:bodyPr>
            <a:lstStyle/>
            <a:p>
              <a:pPr algn="ctr"/>
              <a:r>
                <a:rPr lang="en-US" sz="1200" b="1" dirty="0"/>
                <a:t>Packaging &amp; Labeling</a:t>
              </a:r>
              <a:endParaRPr lang="en-US" sz="1200" dirty="0"/>
            </a:p>
          </p:txBody>
        </p:sp>
        <p:sp>
          <p:nvSpPr>
            <p:cNvPr id="24" name="TextBox 23">
              <a:extLst>
                <a:ext uri="{FF2B5EF4-FFF2-40B4-BE49-F238E27FC236}">
                  <a16:creationId xmlns:a16="http://schemas.microsoft.com/office/drawing/2014/main" id="{44CB8D5E-060A-40FD-8A2F-450F2BDB9181}"/>
                </a:ext>
              </a:extLst>
            </p:cNvPr>
            <p:cNvSpPr txBox="1"/>
            <p:nvPr/>
          </p:nvSpPr>
          <p:spPr>
            <a:xfrm>
              <a:off x="1077300" y="4321095"/>
              <a:ext cx="1698908" cy="1384995"/>
            </a:xfrm>
            <a:prstGeom prst="rect">
              <a:avLst/>
            </a:prstGeom>
            <a:noFill/>
          </p:spPr>
          <p:txBody>
            <a:bodyPr wrap="square" rtlCol="0">
              <a:spAutoFit/>
            </a:bodyPr>
            <a:lstStyle/>
            <a:p>
              <a:pPr algn="ctr"/>
              <a:r>
                <a:rPr lang="en-US" sz="1200" dirty="0"/>
                <a:t>Packaging and labeling is Display of information about a product (Item Names, From etc..) on its packaging or the product itself.</a:t>
              </a:r>
            </a:p>
          </p:txBody>
        </p:sp>
      </p:grpSp>
      <p:sp>
        <p:nvSpPr>
          <p:cNvPr id="25" name="Right Arrow 80">
            <a:extLst>
              <a:ext uri="{FF2B5EF4-FFF2-40B4-BE49-F238E27FC236}">
                <a16:creationId xmlns:a16="http://schemas.microsoft.com/office/drawing/2014/main" id="{73FD92FB-5EC6-4424-B0D6-95F27DFAE786}"/>
              </a:ext>
            </a:extLst>
          </p:cNvPr>
          <p:cNvSpPr/>
          <p:nvPr/>
        </p:nvSpPr>
        <p:spPr>
          <a:xfrm>
            <a:off x="7381868" y="1950834"/>
            <a:ext cx="1478459" cy="864096"/>
          </a:xfrm>
          <a:prstGeom prst="rightArrow">
            <a:avLst>
              <a:gd name="adj1" fmla="val 65118"/>
              <a:gd name="adj2" fmla="val 846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TextBox 25">
            <a:extLst>
              <a:ext uri="{FF2B5EF4-FFF2-40B4-BE49-F238E27FC236}">
                <a16:creationId xmlns:a16="http://schemas.microsoft.com/office/drawing/2014/main" id="{81148520-F1E4-4235-A9FF-C746ABA6A418}"/>
              </a:ext>
            </a:extLst>
          </p:cNvPr>
          <p:cNvSpPr txBox="1"/>
          <p:nvPr/>
        </p:nvSpPr>
        <p:spPr>
          <a:xfrm>
            <a:off x="7655408"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04</a:t>
            </a:r>
            <a:endParaRPr lang="ko-KR" altLang="en-US" sz="2800" b="1" dirty="0">
              <a:solidFill>
                <a:schemeClr val="bg1"/>
              </a:solidFill>
              <a:cs typeface="Arial" pitchFamily="34" charset="0"/>
            </a:endParaRPr>
          </a:p>
        </p:txBody>
      </p:sp>
      <p:sp>
        <p:nvSpPr>
          <p:cNvPr id="32" name="Rounded Rectangle 78">
            <a:extLst>
              <a:ext uri="{FF2B5EF4-FFF2-40B4-BE49-F238E27FC236}">
                <a16:creationId xmlns:a16="http://schemas.microsoft.com/office/drawing/2014/main" id="{676F6070-24AD-4D7E-802B-A6734E33582B}"/>
              </a:ext>
            </a:extLst>
          </p:cNvPr>
          <p:cNvSpPr/>
          <p:nvPr/>
        </p:nvSpPr>
        <p:spPr>
          <a:xfrm>
            <a:off x="9718668" y="1745166"/>
            <a:ext cx="2152726" cy="4284724"/>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27" name="Group 32">
            <a:extLst>
              <a:ext uri="{FF2B5EF4-FFF2-40B4-BE49-F238E27FC236}">
                <a16:creationId xmlns:a16="http://schemas.microsoft.com/office/drawing/2014/main" id="{8AE1252F-E659-4705-BB7F-43CD19D51049}"/>
              </a:ext>
            </a:extLst>
          </p:cNvPr>
          <p:cNvGrpSpPr/>
          <p:nvPr/>
        </p:nvGrpSpPr>
        <p:grpSpPr>
          <a:xfrm>
            <a:off x="9880601" y="3588834"/>
            <a:ext cx="1816100" cy="1701265"/>
            <a:chOff x="980735" y="4004825"/>
            <a:chExt cx="1878836" cy="1701265"/>
          </a:xfrm>
        </p:grpSpPr>
        <p:sp>
          <p:nvSpPr>
            <p:cNvPr id="34" name="TextBox 33">
              <a:extLst>
                <a:ext uri="{FF2B5EF4-FFF2-40B4-BE49-F238E27FC236}">
                  <a16:creationId xmlns:a16="http://schemas.microsoft.com/office/drawing/2014/main" id="{8DEFD285-72DF-4BE9-8229-D059CF0B88F2}"/>
                </a:ext>
              </a:extLst>
            </p:cNvPr>
            <p:cNvSpPr txBox="1"/>
            <p:nvPr/>
          </p:nvSpPr>
          <p:spPr>
            <a:xfrm>
              <a:off x="980735" y="4004825"/>
              <a:ext cx="1878836" cy="276999"/>
            </a:xfrm>
            <a:prstGeom prst="rect">
              <a:avLst/>
            </a:prstGeom>
            <a:noFill/>
          </p:spPr>
          <p:txBody>
            <a:bodyPr wrap="square" rtlCol="0">
              <a:spAutoFit/>
            </a:bodyPr>
            <a:lstStyle/>
            <a:p>
              <a:pPr algn="ctr"/>
              <a:r>
                <a:rPr lang="en-US" sz="1200" b="1" dirty="0"/>
                <a:t>Hand Held Terminal</a:t>
              </a:r>
              <a:endParaRPr lang="en-US" sz="1200" dirty="0"/>
            </a:p>
          </p:txBody>
        </p:sp>
        <p:sp>
          <p:nvSpPr>
            <p:cNvPr id="38" name="TextBox 37">
              <a:extLst>
                <a:ext uri="{FF2B5EF4-FFF2-40B4-BE49-F238E27FC236}">
                  <a16:creationId xmlns:a16="http://schemas.microsoft.com/office/drawing/2014/main" id="{44CB8D5E-060A-40FD-8A2F-450F2BDB9181}"/>
                </a:ext>
              </a:extLst>
            </p:cNvPr>
            <p:cNvSpPr txBox="1"/>
            <p:nvPr/>
          </p:nvSpPr>
          <p:spPr>
            <a:xfrm>
              <a:off x="1077300" y="4321095"/>
              <a:ext cx="1698908" cy="1384995"/>
            </a:xfrm>
            <a:prstGeom prst="rect">
              <a:avLst/>
            </a:prstGeom>
            <a:noFill/>
          </p:spPr>
          <p:txBody>
            <a:bodyPr wrap="square" rtlCol="0">
              <a:spAutoFit/>
            </a:bodyPr>
            <a:lstStyle/>
            <a:p>
              <a:pPr algn="ctr"/>
              <a:r>
                <a:rPr lang="en-US" sz="1200" dirty="0"/>
                <a:t>Our System provided the Hand Held Terminal application for Pick and Ship confirmation to scan the Barcodes for correct Items.</a:t>
              </a:r>
            </a:p>
          </p:txBody>
        </p:sp>
      </p:grpSp>
      <p:sp>
        <p:nvSpPr>
          <p:cNvPr id="40" name="TextBox 39">
            <a:extLst>
              <a:ext uri="{FF2B5EF4-FFF2-40B4-BE49-F238E27FC236}">
                <a16:creationId xmlns:a16="http://schemas.microsoft.com/office/drawing/2014/main" id="{81148520-F1E4-4235-A9FF-C746ABA6A418}"/>
              </a:ext>
            </a:extLst>
          </p:cNvPr>
          <p:cNvSpPr txBox="1"/>
          <p:nvPr/>
        </p:nvSpPr>
        <p:spPr>
          <a:xfrm>
            <a:off x="9992208" y="21021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05</a:t>
            </a:r>
            <a:endParaRPr lang="ko-KR" altLang="en-US" sz="2800" b="1" dirty="0">
              <a:solidFill>
                <a:schemeClr val="bg1"/>
              </a:solidFill>
              <a:cs typeface="Arial" pitchFamily="34" charset="0"/>
            </a:endParaRPr>
          </a:p>
        </p:txBody>
      </p:sp>
      <p:sp>
        <p:nvSpPr>
          <p:cNvPr id="51" name="Right Arrow 66">
            <a:extLst>
              <a:ext uri="{FF2B5EF4-FFF2-40B4-BE49-F238E27FC236}">
                <a16:creationId xmlns:a16="http://schemas.microsoft.com/office/drawing/2014/main" id="{1AFC4C71-6016-4497-B259-A0F52845B0DF}"/>
              </a:ext>
            </a:extLst>
          </p:cNvPr>
          <p:cNvSpPr/>
          <p:nvPr/>
        </p:nvSpPr>
        <p:spPr>
          <a:xfrm>
            <a:off x="9729829" y="1938134"/>
            <a:ext cx="1478459" cy="864096"/>
          </a:xfrm>
          <a:prstGeom prst="rightArrow">
            <a:avLst>
              <a:gd name="adj1" fmla="val 65118"/>
              <a:gd name="adj2" fmla="val 84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TextBox 51">
            <a:extLst>
              <a:ext uri="{FF2B5EF4-FFF2-40B4-BE49-F238E27FC236}">
                <a16:creationId xmlns:a16="http://schemas.microsoft.com/office/drawing/2014/main" id="{E07BBAD1-7EBC-4E45-AE20-2B920F2D7751}"/>
              </a:ext>
            </a:extLst>
          </p:cNvPr>
          <p:cNvSpPr txBox="1"/>
          <p:nvPr/>
        </p:nvSpPr>
        <p:spPr>
          <a:xfrm>
            <a:off x="9928951" y="21021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05</a:t>
            </a:r>
            <a:endParaRPr lang="ko-KR" altLang="en-US" sz="2800" b="1" dirty="0">
              <a:solidFill>
                <a:schemeClr val="bg1"/>
              </a:solidFill>
              <a:cs typeface="Arial" pitchFamily="34" charset="0"/>
            </a:endParaRPr>
          </a:p>
        </p:txBody>
      </p:sp>
      <p:pic>
        <p:nvPicPr>
          <p:cNvPr id="106498" name="Picture 2" descr="D:\SCMSoftwareLab_Website\img\InboundOrder.png"/>
          <p:cNvPicPr>
            <a:picLocks noChangeAspect="1" noChangeArrowheads="1"/>
          </p:cNvPicPr>
          <p:nvPr/>
        </p:nvPicPr>
        <p:blipFill>
          <a:blip r:embed="rId2"/>
          <a:srcRect/>
          <a:stretch>
            <a:fillRect/>
          </a:stretch>
        </p:blipFill>
        <p:spPr bwMode="auto">
          <a:xfrm>
            <a:off x="1184275" y="2976562"/>
            <a:ext cx="479425" cy="479425"/>
          </a:xfrm>
          <a:prstGeom prst="rect">
            <a:avLst/>
          </a:prstGeom>
          <a:noFill/>
        </p:spPr>
      </p:pic>
      <p:pic>
        <p:nvPicPr>
          <p:cNvPr id="106500" name="Picture 4" descr="D:\SCMSoftwareLab_Website\img\PickupOrder.png"/>
          <p:cNvPicPr>
            <a:picLocks noChangeAspect="1" noChangeArrowheads="1"/>
          </p:cNvPicPr>
          <p:nvPr/>
        </p:nvPicPr>
        <p:blipFill>
          <a:blip r:embed="rId3"/>
          <a:srcRect/>
          <a:stretch>
            <a:fillRect/>
          </a:stretch>
        </p:blipFill>
        <p:spPr bwMode="auto">
          <a:xfrm>
            <a:off x="3457575" y="2900363"/>
            <a:ext cx="631825" cy="631826"/>
          </a:xfrm>
          <a:prstGeom prst="rect">
            <a:avLst/>
          </a:prstGeom>
          <a:noFill/>
        </p:spPr>
      </p:pic>
      <p:pic>
        <p:nvPicPr>
          <p:cNvPr id="106502" name="Picture 6" descr="D:\SCMSoftwareLab_Website\img\PickConfirmation.png"/>
          <p:cNvPicPr>
            <a:picLocks noChangeAspect="1" noChangeArrowheads="1"/>
          </p:cNvPicPr>
          <p:nvPr/>
        </p:nvPicPr>
        <p:blipFill>
          <a:blip r:embed="rId4"/>
          <a:srcRect/>
          <a:stretch>
            <a:fillRect/>
          </a:stretch>
        </p:blipFill>
        <p:spPr bwMode="auto">
          <a:xfrm>
            <a:off x="5781675" y="3014663"/>
            <a:ext cx="810357" cy="465138"/>
          </a:xfrm>
          <a:prstGeom prst="rect">
            <a:avLst/>
          </a:prstGeom>
          <a:noFill/>
        </p:spPr>
      </p:pic>
      <p:pic>
        <p:nvPicPr>
          <p:cNvPr id="106504" name="Picture 8" descr="D:\SCMSoftwareLab_Website\img\Packing.png"/>
          <p:cNvPicPr>
            <a:picLocks noChangeAspect="1" noChangeArrowheads="1"/>
          </p:cNvPicPr>
          <p:nvPr/>
        </p:nvPicPr>
        <p:blipFill>
          <a:blip r:embed="rId5"/>
          <a:srcRect/>
          <a:stretch>
            <a:fillRect/>
          </a:stretch>
        </p:blipFill>
        <p:spPr bwMode="auto">
          <a:xfrm>
            <a:off x="8143875" y="2951162"/>
            <a:ext cx="542925" cy="542925"/>
          </a:xfrm>
          <a:prstGeom prst="rect">
            <a:avLst/>
          </a:prstGeom>
          <a:noFill/>
        </p:spPr>
      </p:pic>
      <p:pic>
        <p:nvPicPr>
          <p:cNvPr id="106506" name="Picture 10" descr="D:\SCMSoftwareLab_Website\img\HandHeldTerminal.png"/>
          <p:cNvPicPr>
            <a:picLocks noChangeAspect="1" noChangeArrowheads="1"/>
          </p:cNvPicPr>
          <p:nvPr/>
        </p:nvPicPr>
        <p:blipFill>
          <a:blip r:embed="rId6"/>
          <a:srcRect/>
          <a:stretch>
            <a:fillRect/>
          </a:stretch>
        </p:blipFill>
        <p:spPr bwMode="auto">
          <a:xfrm>
            <a:off x="10531475" y="2874962"/>
            <a:ext cx="581025" cy="581025"/>
          </a:xfrm>
          <a:prstGeom prst="rect">
            <a:avLst/>
          </a:prstGeom>
          <a:noFill/>
        </p:spPr>
      </p:pic>
    </p:spTree>
    <p:extLst>
      <p:ext uri="{BB962C8B-B14F-4D97-AF65-F5344CB8AC3E}">
        <p14:creationId xmlns:p14="http://schemas.microsoft.com/office/powerpoint/2010/main" val="164400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100" y="101600"/>
            <a:ext cx="1028700" cy="457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Products</a:t>
            </a:r>
          </a:p>
        </p:txBody>
      </p:sp>
      <p:sp>
        <p:nvSpPr>
          <p:cNvPr id="5" name="Oval 4"/>
          <p:cNvSpPr/>
          <p:nvPr/>
        </p:nvSpPr>
        <p:spPr>
          <a:xfrm>
            <a:off x="1270000" y="101600"/>
            <a:ext cx="1168400" cy="457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Customers</a:t>
            </a:r>
          </a:p>
        </p:txBody>
      </p:sp>
      <p:sp>
        <p:nvSpPr>
          <p:cNvPr id="6" name="Rectangle 5"/>
          <p:cNvSpPr/>
          <p:nvPr/>
        </p:nvSpPr>
        <p:spPr>
          <a:xfrm>
            <a:off x="573150" y="1629888"/>
            <a:ext cx="12954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Outbound Order</a:t>
            </a:r>
          </a:p>
        </p:txBody>
      </p:sp>
      <p:sp>
        <p:nvSpPr>
          <p:cNvPr id="7" name="Flowchart: Decision 6"/>
          <p:cNvSpPr/>
          <p:nvPr/>
        </p:nvSpPr>
        <p:spPr>
          <a:xfrm>
            <a:off x="-1" y="3856819"/>
            <a:ext cx="2398817" cy="768350"/>
          </a:xfrm>
          <a:prstGeom prst="flowChartDecis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Vehicle Required for Delivery ?</a:t>
            </a:r>
          </a:p>
        </p:txBody>
      </p:sp>
      <p:sp>
        <p:nvSpPr>
          <p:cNvPr id="9" name="Rectangle 8"/>
          <p:cNvSpPr/>
          <p:nvPr/>
        </p:nvSpPr>
        <p:spPr>
          <a:xfrm>
            <a:off x="5085775" y="3955537"/>
            <a:ext cx="12954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Shipment / Goods Issue</a:t>
            </a:r>
          </a:p>
        </p:txBody>
      </p:sp>
      <p:sp>
        <p:nvSpPr>
          <p:cNvPr id="12" name="Rectangle 11"/>
          <p:cNvSpPr/>
          <p:nvPr/>
        </p:nvSpPr>
        <p:spPr>
          <a:xfrm>
            <a:off x="303316" y="5756066"/>
            <a:ext cx="17907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Schedule Delivery </a:t>
            </a:r>
            <a:br>
              <a:rPr lang="en-US" sz="1200" b="1" dirty="0"/>
            </a:br>
            <a:r>
              <a:rPr lang="en-US" sz="1200" b="1" dirty="0"/>
              <a:t>(Vehicle Management)</a:t>
            </a:r>
          </a:p>
        </p:txBody>
      </p:sp>
      <p:sp>
        <p:nvSpPr>
          <p:cNvPr id="14" name="Rectangle 13"/>
          <p:cNvSpPr/>
          <p:nvPr/>
        </p:nvSpPr>
        <p:spPr>
          <a:xfrm>
            <a:off x="8549738" y="2404012"/>
            <a:ext cx="12954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Outbound RMA</a:t>
            </a:r>
          </a:p>
        </p:txBody>
      </p:sp>
      <p:sp>
        <p:nvSpPr>
          <p:cNvPr id="16" name="Rectangle 15"/>
          <p:cNvSpPr/>
          <p:nvPr/>
        </p:nvSpPr>
        <p:spPr>
          <a:xfrm>
            <a:off x="8307284" y="753341"/>
            <a:ext cx="17907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Outbound Order Return</a:t>
            </a:r>
          </a:p>
        </p:txBody>
      </p:sp>
      <p:cxnSp>
        <p:nvCxnSpPr>
          <p:cNvPr id="19" name="Elbow Connector 18"/>
          <p:cNvCxnSpPr>
            <a:stCxn id="3" idx="4"/>
            <a:endCxn id="5" idx="4"/>
          </p:cNvCxnSpPr>
          <p:nvPr/>
        </p:nvCxnSpPr>
        <p:spPr>
          <a:xfrm rot="16200000" flipH="1">
            <a:off x="1203325" y="-92075"/>
            <a:ext cx="1588" cy="1301750"/>
          </a:xfrm>
          <a:prstGeom prst="bentConnector3">
            <a:avLst>
              <a:gd name="adj1" fmla="val 14395466"/>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6" idx="0"/>
          </p:cNvCxnSpPr>
          <p:nvPr/>
        </p:nvCxnSpPr>
        <p:spPr>
          <a:xfrm rot="16200000" flipH="1">
            <a:off x="793008" y="1202045"/>
            <a:ext cx="846117" cy="9567"/>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a:endCxn id="7" idx="0"/>
          </p:cNvCxnSpPr>
          <p:nvPr/>
        </p:nvCxnSpPr>
        <p:spPr>
          <a:xfrm rot="5400000">
            <a:off x="382414" y="3018382"/>
            <a:ext cx="1655431" cy="21442"/>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3"/>
            <a:endCxn id="9" idx="1"/>
          </p:cNvCxnSpPr>
          <p:nvPr/>
        </p:nvCxnSpPr>
        <p:spPr>
          <a:xfrm>
            <a:off x="2398816" y="4240994"/>
            <a:ext cx="2686959" cy="293"/>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3"/>
            <a:endCxn id="115" idx="1"/>
          </p:cNvCxnSpPr>
          <p:nvPr/>
        </p:nvCxnSpPr>
        <p:spPr>
          <a:xfrm>
            <a:off x="6381175" y="4241287"/>
            <a:ext cx="1588321" cy="2161"/>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H="1">
            <a:off x="5619415" y="3556476"/>
            <a:ext cx="796141" cy="1979"/>
          </a:xfrm>
          <a:prstGeom prst="straightConnector1">
            <a:avLst/>
          </a:prstGeom>
          <a:ln w="12700">
            <a:solidFill>
              <a:schemeClr val="accent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8684080" y="5821881"/>
            <a:ext cx="1028700" cy="457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End</a:t>
            </a:r>
          </a:p>
        </p:txBody>
      </p:sp>
      <p:cxnSp>
        <p:nvCxnSpPr>
          <p:cNvPr id="69" name="Straight Arrow Connector 68"/>
          <p:cNvCxnSpPr>
            <a:stCxn id="14" idx="0"/>
            <a:endCxn id="16" idx="2"/>
          </p:cNvCxnSpPr>
          <p:nvPr/>
        </p:nvCxnSpPr>
        <p:spPr>
          <a:xfrm rot="5400000" flipH="1" flipV="1">
            <a:off x="8660451" y="1861829"/>
            <a:ext cx="1079171" cy="5196"/>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15" idx="2"/>
            <a:endCxn id="67" idx="0"/>
          </p:cNvCxnSpPr>
          <p:nvPr/>
        </p:nvCxnSpPr>
        <p:spPr>
          <a:xfrm rot="16200000" flipH="1">
            <a:off x="8551881" y="5175331"/>
            <a:ext cx="1292683" cy="415"/>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7" idx="2"/>
            <a:endCxn id="12" idx="0"/>
          </p:cNvCxnSpPr>
          <p:nvPr/>
        </p:nvCxnSpPr>
        <p:spPr>
          <a:xfrm rot="5400000">
            <a:off x="633589" y="5190246"/>
            <a:ext cx="1130897" cy="742"/>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1543792" y="831272"/>
            <a:ext cx="2458192" cy="707886"/>
          </a:xfrm>
          <a:prstGeom prst="rect">
            <a:avLst/>
          </a:prstGeom>
          <a:noFill/>
        </p:spPr>
        <p:txBody>
          <a:bodyPr wrap="square" rtlCol="0">
            <a:spAutoFit/>
          </a:bodyPr>
          <a:lstStyle/>
          <a:p>
            <a:r>
              <a:rPr lang="en-US" sz="1000" b="1" dirty="0">
                <a:solidFill>
                  <a:schemeClr val="accent1">
                    <a:lumMod val="50000"/>
                  </a:schemeClr>
                </a:solidFill>
              </a:rPr>
              <a:t>1. Customer will raise request you to send their Material from your Warehouse to their Customers. This we called as Outbound Order</a:t>
            </a:r>
          </a:p>
        </p:txBody>
      </p:sp>
      <p:sp>
        <p:nvSpPr>
          <p:cNvPr id="131" name="TextBox 130"/>
          <p:cNvSpPr txBox="1"/>
          <p:nvPr/>
        </p:nvSpPr>
        <p:spPr>
          <a:xfrm>
            <a:off x="754081" y="4862950"/>
            <a:ext cx="564079" cy="246221"/>
          </a:xfrm>
          <a:prstGeom prst="rect">
            <a:avLst/>
          </a:prstGeom>
          <a:noFill/>
        </p:spPr>
        <p:txBody>
          <a:bodyPr wrap="square" rtlCol="0">
            <a:spAutoFit/>
          </a:bodyPr>
          <a:lstStyle/>
          <a:p>
            <a:r>
              <a:rPr lang="en-US" sz="1000" b="1" dirty="0">
                <a:solidFill>
                  <a:schemeClr val="accent1">
                    <a:lumMod val="50000"/>
                  </a:schemeClr>
                </a:solidFill>
              </a:rPr>
              <a:t>Yes</a:t>
            </a:r>
          </a:p>
        </p:txBody>
      </p:sp>
      <p:sp>
        <p:nvSpPr>
          <p:cNvPr id="132" name="TextBox 131"/>
          <p:cNvSpPr txBox="1"/>
          <p:nvPr/>
        </p:nvSpPr>
        <p:spPr>
          <a:xfrm>
            <a:off x="2402773" y="4279079"/>
            <a:ext cx="564079" cy="246221"/>
          </a:xfrm>
          <a:prstGeom prst="rect">
            <a:avLst/>
          </a:prstGeom>
          <a:noFill/>
        </p:spPr>
        <p:txBody>
          <a:bodyPr wrap="square" rtlCol="0">
            <a:spAutoFit/>
          </a:bodyPr>
          <a:lstStyle/>
          <a:p>
            <a:r>
              <a:rPr lang="en-US" sz="1000" b="1" dirty="0">
                <a:solidFill>
                  <a:schemeClr val="accent1">
                    <a:lumMod val="50000"/>
                  </a:schemeClr>
                </a:solidFill>
              </a:rPr>
              <a:t>No</a:t>
            </a:r>
          </a:p>
        </p:txBody>
      </p:sp>
      <p:sp>
        <p:nvSpPr>
          <p:cNvPr id="108" name="Rectangle 107"/>
          <p:cNvSpPr/>
          <p:nvPr/>
        </p:nvSpPr>
        <p:spPr>
          <a:xfrm>
            <a:off x="5083796" y="2587896"/>
            <a:ext cx="12954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Pick / Ship Confirmation</a:t>
            </a:r>
          </a:p>
        </p:txBody>
      </p:sp>
      <p:sp>
        <p:nvSpPr>
          <p:cNvPr id="115" name="Rectangle 114"/>
          <p:cNvSpPr/>
          <p:nvPr/>
        </p:nvSpPr>
        <p:spPr>
          <a:xfrm>
            <a:off x="7969496" y="3957698"/>
            <a:ext cx="2457038"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Goods Delivered to your Customer’s Customer Location</a:t>
            </a:r>
          </a:p>
        </p:txBody>
      </p:sp>
      <p:cxnSp>
        <p:nvCxnSpPr>
          <p:cNvPr id="153" name="Shape 152"/>
          <p:cNvCxnSpPr/>
          <p:nvPr/>
        </p:nvCxnSpPr>
        <p:spPr>
          <a:xfrm flipV="1">
            <a:off x="1607141" y="4527037"/>
            <a:ext cx="3639459" cy="1514779"/>
          </a:xfrm>
          <a:prstGeom prst="bentConnector2">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15" idx="0"/>
            <a:endCxn id="14" idx="2"/>
          </p:cNvCxnSpPr>
          <p:nvPr/>
        </p:nvCxnSpPr>
        <p:spPr>
          <a:xfrm rot="16200000" flipV="1">
            <a:off x="8706634" y="3466316"/>
            <a:ext cx="982186" cy="577"/>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7" name="Flowchart: Magnetic Disk 156"/>
          <p:cNvSpPr/>
          <p:nvPr/>
        </p:nvSpPr>
        <p:spPr>
          <a:xfrm>
            <a:off x="5189518" y="724399"/>
            <a:ext cx="1092530" cy="612648"/>
          </a:xfrm>
          <a:prstGeom prst="flowChartMagneticDisk">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Warehouse</a:t>
            </a:r>
          </a:p>
        </p:txBody>
      </p:sp>
      <p:cxnSp>
        <p:nvCxnSpPr>
          <p:cNvPr id="159" name="Straight Arrow Connector 158"/>
          <p:cNvCxnSpPr>
            <a:stCxn id="16" idx="1"/>
            <a:endCxn id="157" idx="4"/>
          </p:cNvCxnSpPr>
          <p:nvPr/>
        </p:nvCxnSpPr>
        <p:spPr>
          <a:xfrm rot="10800000">
            <a:off x="6282048" y="1030723"/>
            <a:ext cx="2025236" cy="8368"/>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rot="5400000">
            <a:off x="5381341" y="1960328"/>
            <a:ext cx="1250849" cy="4287"/>
          </a:xfrm>
          <a:prstGeom prst="straightConnector1">
            <a:avLst/>
          </a:prstGeom>
          <a:ln w="12700">
            <a:solidFill>
              <a:schemeClr val="accent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5400000" flipH="1" flipV="1">
            <a:off x="4791694" y="1941616"/>
            <a:ext cx="1270659" cy="1588"/>
          </a:xfrm>
          <a:prstGeom prst="straightConnector1">
            <a:avLst/>
          </a:prstGeom>
          <a:ln w="12700">
            <a:solidFill>
              <a:schemeClr val="accent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16200000" flipV="1">
            <a:off x="4980517" y="3555474"/>
            <a:ext cx="844332" cy="1187"/>
          </a:xfrm>
          <a:prstGeom prst="straightConnector1">
            <a:avLst/>
          </a:prstGeom>
          <a:ln w="12700">
            <a:solidFill>
              <a:schemeClr val="accent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2408711" y="3536866"/>
            <a:ext cx="2780805" cy="707886"/>
          </a:xfrm>
          <a:prstGeom prst="rect">
            <a:avLst/>
          </a:prstGeom>
          <a:noFill/>
        </p:spPr>
        <p:txBody>
          <a:bodyPr wrap="square" rtlCol="0">
            <a:spAutoFit/>
          </a:bodyPr>
          <a:lstStyle/>
          <a:p>
            <a:r>
              <a:rPr lang="en-US" sz="1000" b="1" dirty="0">
                <a:solidFill>
                  <a:schemeClr val="accent1">
                    <a:lumMod val="50000"/>
                  </a:schemeClr>
                </a:solidFill>
              </a:rPr>
              <a:t>2. A Shipment is defined as a physical outbound movement of goods or materials from the warehouse or it is the issue of physical goods.</a:t>
            </a:r>
          </a:p>
        </p:txBody>
      </p:sp>
      <p:sp>
        <p:nvSpPr>
          <p:cNvPr id="170" name="TextBox 169"/>
          <p:cNvSpPr txBox="1"/>
          <p:nvPr/>
        </p:nvSpPr>
        <p:spPr>
          <a:xfrm>
            <a:off x="6052457" y="1717959"/>
            <a:ext cx="1987138" cy="861774"/>
          </a:xfrm>
          <a:prstGeom prst="rect">
            <a:avLst/>
          </a:prstGeom>
          <a:noFill/>
        </p:spPr>
        <p:txBody>
          <a:bodyPr wrap="square" rtlCol="0">
            <a:spAutoFit/>
          </a:bodyPr>
          <a:lstStyle/>
          <a:p>
            <a:r>
              <a:rPr lang="en-US" sz="1000" b="1" dirty="0">
                <a:solidFill>
                  <a:schemeClr val="accent1">
                    <a:lumMod val="50000"/>
                  </a:schemeClr>
                </a:solidFill>
              </a:rPr>
              <a:t>4. Our System provided the Hand Held Terminal application for Pick and Ship confirmation to scan the Barcodes for correct Items.</a:t>
            </a:r>
          </a:p>
        </p:txBody>
      </p:sp>
      <p:sp>
        <p:nvSpPr>
          <p:cNvPr id="173" name="Rectangle 172"/>
          <p:cNvSpPr/>
          <p:nvPr/>
        </p:nvSpPr>
        <p:spPr>
          <a:xfrm>
            <a:off x="5594435" y="5758600"/>
            <a:ext cx="12954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1200" b="1" dirty="0"/>
              <a:t>Packaging &amp; Labeling</a:t>
            </a:r>
          </a:p>
        </p:txBody>
      </p:sp>
      <p:cxnSp>
        <p:nvCxnSpPr>
          <p:cNvPr id="174" name="Straight Arrow Connector 173"/>
          <p:cNvCxnSpPr/>
          <p:nvPr/>
        </p:nvCxnSpPr>
        <p:spPr>
          <a:xfrm rot="16200000" flipV="1">
            <a:off x="5269484" y="5103228"/>
            <a:ext cx="1226319" cy="15037"/>
          </a:xfrm>
          <a:prstGeom prst="straightConnector1">
            <a:avLst/>
          </a:prstGeom>
          <a:ln w="12700">
            <a:solidFill>
              <a:schemeClr val="accent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5898078" y="4959926"/>
            <a:ext cx="2450275" cy="707886"/>
          </a:xfrm>
          <a:prstGeom prst="rect">
            <a:avLst/>
          </a:prstGeom>
          <a:noFill/>
        </p:spPr>
        <p:txBody>
          <a:bodyPr wrap="square" rtlCol="0">
            <a:spAutoFit/>
          </a:bodyPr>
          <a:lstStyle/>
          <a:p>
            <a:r>
              <a:rPr lang="en-US" sz="1000" b="1" dirty="0">
                <a:solidFill>
                  <a:schemeClr val="accent1">
                    <a:lumMod val="50000"/>
                  </a:schemeClr>
                </a:solidFill>
              </a:rPr>
              <a:t>5. Packaging and labeling is display of information about a product (Item Names, From etc..) on its packaging or the product itself.</a:t>
            </a:r>
          </a:p>
        </p:txBody>
      </p:sp>
      <p:sp>
        <p:nvSpPr>
          <p:cNvPr id="178" name="TextBox 177"/>
          <p:cNvSpPr txBox="1"/>
          <p:nvPr/>
        </p:nvSpPr>
        <p:spPr>
          <a:xfrm>
            <a:off x="3342903" y="1715978"/>
            <a:ext cx="2072245" cy="861774"/>
          </a:xfrm>
          <a:prstGeom prst="rect">
            <a:avLst/>
          </a:prstGeom>
          <a:noFill/>
        </p:spPr>
        <p:txBody>
          <a:bodyPr wrap="square" rtlCol="0">
            <a:spAutoFit/>
          </a:bodyPr>
          <a:lstStyle/>
          <a:p>
            <a:r>
              <a:rPr lang="en-US" sz="1000" b="1" dirty="0">
                <a:solidFill>
                  <a:schemeClr val="accent1">
                    <a:lumMod val="50000"/>
                  </a:schemeClr>
                </a:solidFill>
              </a:rPr>
              <a:t>3. Before Shipping the Material, Our system providing two step verification for confirming whether you are sending correct Items or not?</a:t>
            </a:r>
          </a:p>
        </p:txBody>
      </p:sp>
      <p:sp>
        <p:nvSpPr>
          <p:cNvPr id="179" name="TextBox 178"/>
          <p:cNvSpPr txBox="1"/>
          <p:nvPr/>
        </p:nvSpPr>
        <p:spPr>
          <a:xfrm>
            <a:off x="9304315" y="3164768"/>
            <a:ext cx="2238499" cy="707886"/>
          </a:xfrm>
          <a:prstGeom prst="rect">
            <a:avLst/>
          </a:prstGeom>
          <a:noFill/>
        </p:spPr>
        <p:txBody>
          <a:bodyPr wrap="square" rtlCol="0">
            <a:spAutoFit/>
          </a:bodyPr>
          <a:lstStyle/>
          <a:p>
            <a:r>
              <a:rPr lang="en-US" sz="1000" b="1" dirty="0">
                <a:solidFill>
                  <a:schemeClr val="accent1">
                    <a:lumMod val="50000"/>
                  </a:schemeClr>
                </a:solidFill>
              </a:rPr>
              <a:t>6. If shipped Items returned by your Customer's Customer, then Users can Return the Outbound Return on easy way.</a:t>
            </a:r>
          </a:p>
        </p:txBody>
      </p:sp>
      <p:sp>
        <p:nvSpPr>
          <p:cNvPr id="181" name="TextBox 180"/>
          <p:cNvSpPr txBox="1"/>
          <p:nvPr/>
        </p:nvSpPr>
        <p:spPr>
          <a:xfrm>
            <a:off x="1266700" y="5161806"/>
            <a:ext cx="2780805" cy="553998"/>
          </a:xfrm>
          <a:prstGeom prst="rect">
            <a:avLst/>
          </a:prstGeom>
          <a:noFill/>
        </p:spPr>
        <p:txBody>
          <a:bodyPr wrap="square" rtlCol="0">
            <a:spAutoFit/>
          </a:bodyPr>
          <a:lstStyle/>
          <a:p>
            <a:r>
              <a:rPr lang="en-US" sz="1000" b="1" dirty="0">
                <a:solidFill>
                  <a:schemeClr val="accent1">
                    <a:lumMod val="50000"/>
                  </a:schemeClr>
                </a:solidFill>
              </a:rPr>
              <a:t>2.1 Schedule Delivery order will be generated for shipping the material from using company / rented vehicle</a:t>
            </a:r>
          </a:p>
        </p:txBody>
      </p:sp>
      <p:sp>
        <p:nvSpPr>
          <p:cNvPr id="40" name="Text Placeholder 1"/>
          <p:cNvSpPr>
            <a:spLocks noGrp="1"/>
          </p:cNvSpPr>
          <p:nvPr>
            <p:ph type="body" sz="quarter" idx="10"/>
          </p:nvPr>
        </p:nvSpPr>
        <p:spPr>
          <a:xfrm>
            <a:off x="7657975" y="0"/>
            <a:ext cx="4534025" cy="576868"/>
          </a:xfrm>
        </p:spPr>
        <p:txBody>
          <a:bodyPr>
            <a:normAutofit fontScale="40000" lnSpcReduction="20000"/>
          </a:bodyPr>
          <a:lstStyle/>
          <a:p>
            <a:r>
              <a:rPr lang="en-US" dirty="0"/>
              <a:t>Outbound Operations Architecture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Outbound Order</a:t>
            </a:r>
          </a:p>
        </p:txBody>
      </p:sp>
      <p:pic>
        <p:nvPicPr>
          <p:cNvPr id="9218" name="Picture 2"/>
          <p:cNvPicPr>
            <a:picLocks noChangeAspect="1" noChangeArrowheads="1"/>
          </p:cNvPicPr>
          <p:nvPr/>
        </p:nvPicPr>
        <p:blipFill>
          <a:blip r:embed="rId2"/>
          <a:srcRect/>
          <a:stretch>
            <a:fillRect/>
          </a:stretch>
        </p:blipFill>
        <p:spPr bwMode="auto">
          <a:xfrm>
            <a:off x="1120494" y="873456"/>
            <a:ext cx="10171029" cy="571841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Shipment</a:t>
            </a:r>
          </a:p>
        </p:txBody>
      </p:sp>
      <p:pic>
        <p:nvPicPr>
          <p:cNvPr id="19459" name="Picture 3"/>
          <p:cNvPicPr>
            <a:picLocks noChangeAspect="1" noChangeArrowheads="1"/>
          </p:cNvPicPr>
          <p:nvPr/>
        </p:nvPicPr>
        <p:blipFill>
          <a:blip r:embed="rId2"/>
          <a:srcRect/>
          <a:stretch>
            <a:fillRect/>
          </a:stretch>
        </p:blipFill>
        <p:spPr bwMode="auto">
          <a:xfrm>
            <a:off x="846160" y="801680"/>
            <a:ext cx="10577014" cy="594666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Shipment</a:t>
            </a:r>
          </a:p>
        </p:txBody>
      </p:sp>
      <p:pic>
        <p:nvPicPr>
          <p:cNvPr id="20482" name="Picture 2"/>
          <p:cNvPicPr>
            <a:picLocks noChangeAspect="1" noChangeArrowheads="1"/>
          </p:cNvPicPr>
          <p:nvPr/>
        </p:nvPicPr>
        <p:blipFill>
          <a:blip r:embed="rId2"/>
          <a:srcRect/>
          <a:stretch>
            <a:fillRect/>
          </a:stretch>
        </p:blipFill>
        <p:spPr bwMode="auto">
          <a:xfrm>
            <a:off x="1057061" y="873456"/>
            <a:ext cx="10325171" cy="580507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Pick &amp; Ship Confirmation</a:t>
            </a:r>
          </a:p>
        </p:txBody>
      </p:sp>
      <p:pic>
        <p:nvPicPr>
          <p:cNvPr id="21506" name="Picture 2"/>
          <p:cNvPicPr>
            <a:picLocks noChangeAspect="1" noChangeArrowheads="1"/>
          </p:cNvPicPr>
          <p:nvPr/>
        </p:nvPicPr>
        <p:blipFill>
          <a:blip r:embed="rId2"/>
          <a:srcRect/>
          <a:stretch>
            <a:fillRect/>
          </a:stretch>
        </p:blipFill>
        <p:spPr bwMode="auto">
          <a:xfrm>
            <a:off x="943402" y="859809"/>
            <a:ext cx="10370591" cy="583061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Pick &amp; Ship (Barcode Scanning)</a:t>
            </a:r>
          </a:p>
        </p:txBody>
      </p:sp>
      <p:pic>
        <p:nvPicPr>
          <p:cNvPr id="22530" name="Picture 2"/>
          <p:cNvPicPr>
            <a:picLocks noChangeAspect="1" noChangeArrowheads="1"/>
          </p:cNvPicPr>
          <p:nvPr/>
        </p:nvPicPr>
        <p:blipFill>
          <a:blip r:embed="rId2"/>
          <a:srcRect/>
          <a:stretch>
            <a:fillRect/>
          </a:stretch>
        </p:blipFill>
        <p:spPr bwMode="auto">
          <a:xfrm>
            <a:off x="3701102" y="998560"/>
            <a:ext cx="4762500" cy="5791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Packing &amp; Labeling</a:t>
            </a:r>
          </a:p>
        </p:txBody>
      </p:sp>
      <p:pic>
        <p:nvPicPr>
          <p:cNvPr id="23554" name="Picture 2"/>
          <p:cNvPicPr>
            <a:picLocks noChangeAspect="1" noChangeArrowheads="1"/>
          </p:cNvPicPr>
          <p:nvPr/>
        </p:nvPicPr>
        <p:blipFill>
          <a:blip r:embed="rId2"/>
          <a:srcRect/>
          <a:stretch>
            <a:fillRect/>
          </a:stretch>
        </p:blipFill>
        <p:spPr bwMode="auto">
          <a:xfrm>
            <a:off x="873456" y="768591"/>
            <a:ext cx="10486313" cy="589567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solidFill>
                  <a:schemeClr val="bg1"/>
                </a:solidFill>
              </a:rPr>
              <a:t>Returns (Inbound / Outbound)</a:t>
            </a:r>
          </a:p>
        </p:txBody>
      </p:sp>
      <p:sp>
        <p:nvSpPr>
          <p:cNvPr id="3" name="Rounded Rectangle 4">
            <a:extLst>
              <a:ext uri="{FF2B5EF4-FFF2-40B4-BE49-F238E27FC236}">
                <a16:creationId xmlns:a16="http://schemas.microsoft.com/office/drawing/2014/main" id="{3C1945F9-EC1A-4DC6-94BC-B32747B005FE}"/>
              </a:ext>
            </a:extLst>
          </p:cNvPr>
          <p:cNvSpPr/>
          <p:nvPr/>
        </p:nvSpPr>
        <p:spPr>
          <a:xfrm>
            <a:off x="3696560" y="1757866"/>
            <a:ext cx="2152726" cy="4284724"/>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4" name="Group 3">
            <a:extLst>
              <a:ext uri="{FF2B5EF4-FFF2-40B4-BE49-F238E27FC236}">
                <a16:creationId xmlns:a16="http://schemas.microsoft.com/office/drawing/2014/main" id="{C42AE8C6-0132-4E80-B542-A71689D8034C}"/>
              </a:ext>
            </a:extLst>
          </p:cNvPr>
          <p:cNvGrpSpPr/>
          <p:nvPr/>
        </p:nvGrpSpPr>
        <p:grpSpPr>
          <a:xfrm>
            <a:off x="3951833" y="3601534"/>
            <a:ext cx="1642180" cy="1701265"/>
            <a:chOff x="1077300" y="4004825"/>
            <a:chExt cx="1698908" cy="1701265"/>
          </a:xfrm>
        </p:grpSpPr>
        <p:sp>
          <p:nvSpPr>
            <p:cNvPr id="5" name="TextBox 4">
              <a:extLst>
                <a:ext uri="{FF2B5EF4-FFF2-40B4-BE49-F238E27FC236}">
                  <a16:creationId xmlns:a16="http://schemas.microsoft.com/office/drawing/2014/main" id="{B4F33A5B-4124-4040-9CE8-2CC7389D865C}"/>
                </a:ext>
              </a:extLst>
            </p:cNvPr>
            <p:cNvSpPr txBox="1"/>
            <p:nvPr/>
          </p:nvSpPr>
          <p:spPr>
            <a:xfrm>
              <a:off x="1077300" y="4004825"/>
              <a:ext cx="1698908" cy="276999"/>
            </a:xfrm>
            <a:prstGeom prst="rect">
              <a:avLst/>
            </a:prstGeom>
            <a:noFill/>
          </p:spPr>
          <p:txBody>
            <a:bodyPr wrap="square" rtlCol="0">
              <a:spAutoFit/>
            </a:bodyPr>
            <a:lstStyle/>
            <a:p>
              <a:pPr algn="ctr"/>
              <a:r>
                <a:rPr lang="en-US" sz="1200" b="1" dirty="0"/>
                <a:t>Inbound Return</a:t>
              </a:r>
              <a:endParaRPr lang="en-US" sz="1200" dirty="0"/>
            </a:p>
          </p:txBody>
        </p:sp>
        <p:sp>
          <p:nvSpPr>
            <p:cNvPr id="6" name="TextBox 5">
              <a:extLst>
                <a:ext uri="{FF2B5EF4-FFF2-40B4-BE49-F238E27FC236}">
                  <a16:creationId xmlns:a16="http://schemas.microsoft.com/office/drawing/2014/main" id="{C01525DC-8BA7-4018-90E4-2BDCE54D14CE}"/>
                </a:ext>
              </a:extLst>
            </p:cNvPr>
            <p:cNvSpPr txBox="1"/>
            <p:nvPr/>
          </p:nvSpPr>
          <p:spPr>
            <a:xfrm>
              <a:off x="1077300" y="4321095"/>
              <a:ext cx="1698908" cy="1384995"/>
            </a:xfrm>
            <a:prstGeom prst="rect">
              <a:avLst/>
            </a:prstGeom>
            <a:noFill/>
          </p:spPr>
          <p:txBody>
            <a:bodyPr wrap="square" rtlCol="0">
              <a:spAutoFit/>
            </a:bodyPr>
            <a:lstStyle/>
            <a:p>
              <a:pPr algn="ctr"/>
              <a:r>
                <a:rPr lang="en-US" sz="1200" dirty="0"/>
                <a:t>If Received Items don't have quality, Users can Create the Inbound Material Return and can send back to your customers.</a:t>
              </a:r>
              <a:endParaRPr lang="en-US" altLang="ko-KR" sz="1200" dirty="0">
                <a:solidFill>
                  <a:schemeClr val="tx1">
                    <a:lumMod val="65000"/>
                    <a:lumOff val="35000"/>
                  </a:schemeClr>
                </a:solidFill>
                <a:cs typeface="Arial" pitchFamily="34" charset="0"/>
              </a:endParaRPr>
            </a:p>
          </p:txBody>
        </p:sp>
      </p:grpSp>
      <p:sp>
        <p:nvSpPr>
          <p:cNvPr id="7" name="Right Arrow 6">
            <a:extLst>
              <a:ext uri="{FF2B5EF4-FFF2-40B4-BE49-F238E27FC236}">
                <a16:creationId xmlns:a16="http://schemas.microsoft.com/office/drawing/2014/main" id="{DF92240F-9426-4459-961B-946E9397F0BD}"/>
              </a:ext>
            </a:extLst>
          </p:cNvPr>
          <p:cNvSpPr/>
          <p:nvPr/>
        </p:nvSpPr>
        <p:spPr>
          <a:xfrm>
            <a:off x="3696560" y="1938134"/>
            <a:ext cx="1478459" cy="864096"/>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7">
            <a:extLst>
              <a:ext uri="{FF2B5EF4-FFF2-40B4-BE49-F238E27FC236}">
                <a16:creationId xmlns:a16="http://schemas.microsoft.com/office/drawing/2014/main" id="{8F40333B-F156-427B-AAF1-944EE4E4CA42}"/>
              </a:ext>
            </a:extLst>
          </p:cNvPr>
          <p:cNvSpPr txBox="1"/>
          <p:nvPr/>
        </p:nvSpPr>
        <p:spPr>
          <a:xfrm>
            <a:off x="4029922" y="21148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sp>
        <p:nvSpPr>
          <p:cNvPr id="9" name="Rounded Rectangle 64">
            <a:extLst>
              <a:ext uri="{FF2B5EF4-FFF2-40B4-BE49-F238E27FC236}">
                <a16:creationId xmlns:a16="http://schemas.microsoft.com/office/drawing/2014/main" id="{E89F2E82-E7EE-4C9E-8597-98FAD43633DD}"/>
              </a:ext>
            </a:extLst>
          </p:cNvPr>
          <p:cNvSpPr/>
          <p:nvPr/>
        </p:nvSpPr>
        <p:spPr>
          <a:xfrm>
            <a:off x="6377030" y="1757866"/>
            <a:ext cx="2152726" cy="4284724"/>
          </a:xfrm>
          <a:prstGeom prst="roundRect">
            <a:avLst>
              <a:gd name="adj" fmla="val 7734"/>
            </a:avLst>
          </a:prstGeom>
          <a:solidFill>
            <a:schemeClr val="bg1"/>
          </a:solidFill>
          <a:ln w="25400">
            <a:solidFill>
              <a:schemeClr val="accent2"/>
            </a:solidFill>
          </a:ln>
          <a:effectLst/>
        </p:spPr>
        <p:txBody>
          <a:bodyPr vert="horz" wrap="square" lIns="91440" tIns="45720" rIns="91440" bIns="45720" numCol="1" anchor="t" anchorCtr="0" compatLnSpc="1">
            <a:prstTxWarp prst="textNoShape">
              <a:avLst/>
            </a:prstTxWarp>
          </a:bodyPr>
          <a:lstStyle/>
          <a:p>
            <a:endParaRPr lang="ko-KR" altLang="en-US" sz="2700"/>
          </a:p>
        </p:txBody>
      </p:sp>
      <p:grpSp>
        <p:nvGrpSpPr>
          <p:cNvPr id="10" name="Group 9">
            <a:extLst>
              <a:ext uri="{FF2B5EF4-FFF2-40B4-BE49-F238E27FC236}">
                <a16:creationId xmlns:a16="http://schemas.microsoft.com/office/drawing/2014/main" id="{10CEAE11-F733-418D-90FA-9BC61AEA23A5}"/>
              </a:ext>
            </a:extLst>
          </p:cNvPr>
          <p:cNvGrpSpPr/>
          <p:nvPr/>
        </p:nvGrpSpPr>
        <p:grpSpPr>
          <a:xfrm>
            <a:off x="6632302" y="3601534"/>
            <a:ext cx="1642180" cy="1516599"/>
            <a:chOff x="1077300" y="4004825"/>
            <a:chExt cx="1698908" cy="1516599"/>
          </a:xfrm>
        </p:grpSpPr>
        <p:sp>
          <p:nvSpPr>
            <p:cNvPr id="11" name="TextBox 10">
              <a:extLst>
                <a:ext uri="{FF2B5EF4-FFF2-40B4-BE49-F238E27FC236}">
                  <a16:creationId xmlns:a16="http://schemas.microsoft.com/office/drawing/2014/main" id="{4A8A565F-9B05-422B-A324-51E9943213B0}"/>
                </a:ext>
              </a:extLst>
            </p:cNvPr>
            <p:cNvSpPr txBox="1"/>
            <p:nvPr/>
          </p:nvSpPr>
          <p:spPr>
            <a:xfrm>
              <a:off x="1077300" y="4004825"/>
              <a:ext cx="1698908" cy="276999"/>
            </a:xfrm>
            <a:prstGeom prst="rect">
              <a:avLst/>
            </a:prstGeom>
            <a:noFill/>
          </p:spPr>
          <p:txBody>
            <a:bodyPr wrap="square" rtlCol="0">
              <a:spAutoFit/>
            </a:bodyPr>
            <a:lstStyle/>
            <a:p>
              <a:pPr algn="ctr"/>
              <a:r>
                <a:rPr lang="en-US" sz="1200" b="1" dirty="0"/>
                <a:t>Outbound Return</a:t>
              </a:r>
              <a:endParaRPr lang="en-US" sz="1200" dirty="0"/>
            </a:p>
          </p:txBody>
        </p:sp>
        <p:sp>
          <p:nvSpPr>
            <p:cNvPr id="12" name="TextBox 11">
              <a:extLst>
                <a:ext uri="{FF2B5EF4-FFF2-40B4-BE49-F238E27FC236}">
                  <a16:creationId xmlns:a16="http://schemas.microsoft.com/office/drawing/2014/main" id="{EA12232A-A513-4EDD-8F67-EE885CFE5C78}"/>
                </a:ext>
              </a:extLst>
            </p:cNvPr>
            <p:cNvSpPr txBox="1"/>
            <p:nvPr/>
          </p:nvSpPr>
          <p:spPr>
            <a:xfrm>
              <a:off x="1077300" y="4321095"/>
              <a:ext cx="1698908" cy="1200329"/>
            </a:xfrm>
            <a:prstGeom prst="rect">
              <a:avLst/>
            </a:prstGeom>
            <a:noFill/>
          </p:spPr>
          <p:txBody>
            <a:bodyPr wrap="square" rtlCol="0">
              <a:spAutoFit/>
            </a:bodyPr>
            <a:lstStyle/>
            <a:p>
              <a:pPr algn="ctr"/>
              <a:r>
                <a:rPr lang="en-US" sz="1200" dirty="0"/>
                <a:t>If shipped Items returned by your Customer's customer, then Users can create Outbound Return on easy way.</a:t>
              </a:r>
            </a:p>
          </p:txBody>
        </p:sp>
      </p:grpSp>
      <p:sp>
        <p:nvSpPr>
          <p:cNvPr id="13" name="Right Arrow 66">
            <a:extLst>
              <a:ext uri="{FF2B5EF4-FFF2-40B4-BE49-F238E27FC236}">
                <a16:creationId xmlns:a16="http://schemas.microsoft.com/office/drawing/2014/main" id="{1AFC4C71-6016-4497-B259-A0F52845B0DF}"/>
              </a:ext>
            </a:extLst>
          </p:cNvPr>
          <p:cNvSpPr/>
          <p:nvPr/>
        </p:nvSpPr>
        <p:spPr>
          <a:xfrm>
            <a:off x="6377029" y="1938134"/>
            <a:ext cx="1478459" cy="864096"/>
          </a:xfrm>
          <a:prstGeom prst="rightArrow">
            <a:avLst>
              <a:gd name="adj1" fmla="val 65118"/>
              <a:gd name="adj2" fmla="val 84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E07BBAD1-7EBC-4E45-AE20-2B920F2D7751}"/>
              </a:ext>
            </a:extLst>
          </p:cNvPr>
          <p:cNvSpPr txBox="1"/>
          <p:nvPr/>
        </p:nvSpPr>
        <p:spPr>
          <a:xfrm>
            <a:off x="6690451" y="21148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pic>
        <p:nvPicPr>
          <p:cNvPr id="12296" name="Picture 8" descr="D:\SCMSoftwareLab_Website\img\ItemReturn.png"/>
          <p:cNvPicPr>
            <a:picLocks noChangeAspect="1" noChangeArrowheads="1"/>
          </p:cNvPicPr>
          <p:nvPr/>
        </p:nvPicPr>
        <p:blipFill>
          <a:blip r:embed="rId2"/>
          <a:srcRect/>
          <a:stretch>
            <a:fillRect/>
          </a:stretch>
        </p:blipFill>
        <p:spPr bwMode="auto">
          <a:xfrm>
            <a:off x="4460875" y="2913063"/>
            <a:ext cx="579438" cy="579438"/>
          </a:xfrm>
          <a:prstGeom prst="rect">
            <a:avLst/>
          </a:prstGeom>
          <a:noFill/>
        </p:spPr>
      </p:pic>
      <p:pic>
        <p:nvPicPr>
          <p:cNvPr id="22" name="Picture 8" descr="D:\SCMSoftwareLab_Website\img\ItemReturn.png"/>
          <p:cNvPicPr>
            <a:picLocks noChangeAspect="1" noChangeArrowheads="1"/>
          </p:cNvPicPr>
          <p:nvPr/>
        </p:nvPicPr>
        <p:blipFill>
          <a:blip r:embed="rId2"/>
          <a:srcRect/>
          <a:stretch>
            <a:fillRect/>
          </a:stretch>
        </p:blipFill>
        <p:spPr bwMode="auto">
          <a:xfrm rot="10800000">
            <a:off x="7140575" y="2925763"/>
            <a:ext cx="579438" cy="579438"/>
          </a:xfrm>
          <a:prstGeom prst="rect">
            <a:avLst/>
          </a:prstGeom>
          <a:noFill/>
        </p:spPr>
      </p:pic>
    </p:spTree>
    <p:extLst>
      <p:ext uri="{BB962C8B-B14F-4D97-AF65-F5344CB8AC3E}">
        <p14:creationId xmlns:p14="http://schemas.microsoft.com/office/powerpoint/2010/main" val="164400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We provide Cloud 3PL Software</a:t>
            </a:r>
          </a:p>
        </p:txBody>
      </p:sp>
      <p:pic>
        <p:nvPicPr>
          <p:cNvPr id="1026" name="Picture 2" descr="D:\SCMSoftwareLab_Website\img\SCM_Software_Lab_iDempiere_Home_Page.png"/>
          <p:cNvPicPr>
            <a:picLocks noChangeAspect="1" noChangeArrowheads="1"/>
          </p:cNvPicPr>
          <p:nvPr/>
        </p:nvPicPr>
        <p:blipFill>
          <a:blip r:embed="rId2" cstate="print"/>
          <a:srcRect/>
          <a:stretch>
            <a:fillRect/>
          </a:stretch>
        </p:blipFill>
        <p:spPr bwMode="auto">
          <a:xfrm>
            <a:off x="989374" y="1139088"/>
            <a:ext cx="10147198" cy="5439133"/>
          </a:xfrm>
          <a:prstGeom prst="rect">
            <a:avLst/>
          </a:prstGeom>
          <a:noFill/>
        </p:spPr>
      </p:pic>
    </p:spTree>
    <p:extLst>
      <p:ext uri="{BB962C8B-B14F-4D97-AF65-F5344CB8AC3E}">
        <p14:creationId xmlns:p14="http://schemas.microsoft.com/office/powerpoint/2010/main" val="2251968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Inbound Material Return</a:t>
            </a:r>
            <a:endParaRPr lang="en-US" dirty="0"/>
          </a:p>
        </p:txBody>
      </p:sp>
      <p:pic>
        <p:nvPicPr>
          <p:cNvPr id="111618" name="Picture 2"/>
          <p:cNvPicPr>
            <a:picLocks noChangeAspect="1" noChangeArrowheads="1"/>
          </p:cNvPicPr>
          <p:nvPr/>
        </p:nvPicPr>
        <p:blipFill>
          <a:blip r:embed="rId2"/>
          <a:srcRect/>
          <a:stretch>
            <a:fillRect/>
          </a:stretch>
        </p:blipFill>
        <p:spPr bwMode="auto">
          <a:xfrm>
            <a:off x="931863" y="1114425"/>
            <a:ext cx="10353675" cy="5238750"/>
          </a:xfrm>
          <a:prstGeom prst="rect">
            <a:avLst/>
          </a:prstGeom>
          <a:noFill/>
          <a:ln w="9525">
            <a:noFill/>
            <a:miter lim="800000"/>
            <a:headEnd/>
            <a:tailEnd/>
          </a:ln>
          <a:effectLst/>
        </p:spPr>
      </p:pic>
    </p:spTree>
    <p:extLst>
      <p:ext uri="{BB962C8B-B14F-4D97-AF65-F5344CB8AC3E}">
        <p14:creationId xmlns:p14="http://schemas.microsoft.com/office/powerpoint/2010/main" val="2613867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Outbound Material Return</a:t>
            </a:r>
            <a:endParaRPr lang="en-US" dirty="0"/>
          </a:p>
        </p:txBody>
      </p:sp>
      <p:pic>
        <p:nvPicPr>
          <p:cNvPr id="112642" name="Picture 2"/>
          <p:cNvPicPr>
            <a:picLocks noChangeAspect="1" noChangeArrowheads="1"/>
          </p:cNvPicPr>
          <p:nvPr/>
        </p:nvPicPr>
        <p:blipFill>
          <a:blip r:embed="rId2"/>
          <a:srcRect/>
          <a:stretch>
            <a:fillRect/>
          </a:stretch>
        </p:blipFill>
        <p:spPr bwMode="auto">
          <a:xfrm>
            <a:off x="941388" y="1173163"/>
            <a:ext cx="10334625" cy="5324475"/>
          </a:xfrm>
          <a:prstGeom prst="rect">
            <a:avLst/>
          </a:prstGeom>
          <a:noFill/>
          <a:ln w="9525">
            <a:noFill/>
            <a:miter lim="800000"/>
            <a:headEnd/>
            <a:tailEnd/>
          </a:ln>
          <a:effectLst/>
        </p:spPr>
      </p:pic>
    </p:spTree>
    <p:extLst>
      <p:ext uri="{BB962C8B-B14F-4D97-AF65-F5344CB8AC3E}">
        <p14:creationId xmlns:p14="http://schemas.microsoft.com/office/powerpoint/2010/main" val="2613867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C:\Users\Narasimha\Downloads\Cloud.png"/>
          <p:cNvPicPr>
            <a:picLocks noChangeAspect="1" noChangeArrowheads="1"/>
          </p:cNvPicPr>
          <p:nvPr/>
        </p:nvPicPr>
        <p:blipFill>
          <a:blip r:embed="rId2"/>
          <a:srcRect/>
          <a:stretch>
            <a:fillRect/>
          </a:stretch>
        </p:blipFill>
        <p:spPr bwMode="auto">
          <a:xfrm>
            <a:off x="4762500" y="1917701"/>
            <a:ext cx="2793999" cy="2793999"/>
          </a:xfrm>
          <a:prstGeom prst="rect">
            <a:avLst/>
          </a:prstGeom>
          <a:noFill/>
        </p:spPr>
      </p:pic>
      <p:pic>
        <p:nvPicPr>
          <p:cNvPr id="36" name="Picture 3" descr="C:\Users\Narasimha\Downloads\server.png"/>
          <p:cNvPicPr>
            <a:picLocks noChangeAspect="1" noChangeArrowheads="1"/>
          </p:cNvPicPr>
          <p:nvPr/>
        </p:nvPicPr>
        <p:blipFill>
          <a:blip r:embed="rId3"/>
          <a:srcRect/>
          <a:stretch>
            <a:fillRect/>
          </a:stretch>
        </p:blipFill>
        <p:spPr bwMode="auto">
          <a:xfrm>
            <a:off x="5829300" y="2984501"/>
            <a:ext cx="812800" cy="812800"/>
          </a:xfrm>
          <a:prstGeom prst="rect">
            <a:avLst/>
          </a:prstGeom>
          <a:noFill/>
        </p:spPr>
      </p:pic>
      <p:sp>
        <p:nvSpPr>
          <p:cNvPr id="37" name="TextBox 36"/>
          <p:cNvSpPr txBox="1"/>
          <p:nvPr/>
        </p:nvSpPr>
        <p:spPr>
          <a:xfrm>
            <a:off x="5180860" y="3492500"/>
            <a:ext cx="2133918" cy="338554"/>
          </a:xfrm>
          <a:prstGeom prst="rect">
            <a:avLst/>
          </a:prstGeom>
          <a:noFill/>
        </p:spPr>
        <p:txBody>
          <a:bodyPr wrap="none" rtlCol="0">
            <a:spAutoFit/>
          </a:bodyPr>
          <a:lstStyle/>
          <a:p>
            <a:r>
              <a:rPr lang="en-US" sz="1600" b="1" dirty="0"/>
              <a:t>Single Cloud Server</a:t>
            </a:r>
          </a:p>
        </p:txBody>
      </p:sp>
      <p:sp>
        <p:nvSpPr>
          <p:cNvPr id="38" name="TextBox 37"/>
          <p:cNvSpPr txBox="1"/>
          <p:nvPr/>
        </p:nvSpPr>
        <p:spPr>
          <a:xfrm>
            <a:off x="2247900" y="5930900"/>
            <a:ext cx="1519006" cy="276999"/>
          </a:xfrm>
          <a:prstGeom prst="rect">
            <a:avLst/>
          </a:prstGeom>
          <a:noFill/>
        </p:spPr>
        <p:txBody>
          <a:bodyPr wrap="none" rtlCol="0">
            <a:spAutoFit/>
          </a:bodyPr>
          <a:lstStyle/>
          <a:p>
            <a:r>
              <a:rPr lang="en-US" sz="1200" b="1" dirty="0"/>
              <a:t>Warehouse Manager</a:t>
            </a:r>
          </a:p>
        </p:txBody>
      </p:sp>
      <p:pic>
        <p:nvPicPr>
          <p:cNvPr id="39" name="Picture 5" descr="C:\Users\Narasimha\Downloads\computer.png"/>
          <p:cNvPicPr>
            <a:picLocks noChangeAspect="1" noChangeArrowheads="1"/>
          </p:cNvPicPr>
          <p:nvPr/>
        </p:nvPicPr>
        <p:blipFill>
          <a:blip r:embed="rId4"/>
          <a:srcRect/>
          <a:stretch>
            <a:fillRect/>
          </a:stretch>
        </p:blipFill>
        <p:spPr bwMode="auto">
          <a:xfrm>
            <a:off x="2857500" y="5549900"/>
            <a:ext cx="368300" cy="368300"/>
          </a:xfrm>
          <a:prstGeom prst="rect">
            <a:avLst/>
          </a:prstGeom>
          <a:noFill/>
        </p:spPr>
      </p:pic>
      <p:cxnSp>
        <p:nvCxnSpPr>
          <p:cNvPr id="40" name="Straight Connector 39"/>
          <p:cNvCxnSpPr/>
          <p:nvPr/>
        </p:nvCxnSpPr>
        <p:spPr>
          <a:xfrm rot="5400000">
            <a:off x="5754291" y="4406503"/>
            <a:ext cx="9136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476500" y="4864100"/>
            <a:ext cx="7391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2705100" y="51689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03825" y="5930106"/>
            <a:ext cx="1509452" cy="276999"/>
          </a:xfrm>
          <a:prstGeom prst="rect">
            <a:avLst/>
          </a:prstGeom>
          <a:noFill/>
        </p:spPr>
        <p:txBody>
          <a:bodyPr wrap="none" rtlCol="0">
            <a:spAutoFit/>
          </a:bodyPr>
          <a:lstStyle/>
          <a:p>
            <a:r>
              <a:rPr lang="en-US" sz="1200" b="1" dirty="0"/>
              <a:t>Receiving Supervisor</a:t>
            </a:r>
          </a:p>
        </p:txBody>
      </p:sp>
      <p:pic>
        <p:nvPicPr>
          <p:cNvPr id="44" name="Picture 5" descr="C:\Users\Narasimha\Downloads\computer.png"/>
          <p:cNvPicPr>
            <a:picLocks noChangeAspect="1" noChangeArrowheads="1"/>
          </p:cNvPicPr>
          <p:nvPr/>
        </p:nvPicPr>
        <p:blipFill>
          <a:blip r:embed="rId4"/>
          <a:srcRect/>
          <a:stretch>
            <a:fillRect/>
          </a:stretch>
        </p:blipFill>
        <p:spPr bwMode="auto">
          <a:xfrm>
            <a:off x="4413425" y="5549106"/>
            <a:ext cx="368300" cy="368300"/>
          </a:xfrm>
          <a:prstGeom prst="rect">
            <a:avLst/>
          </a:prstGeom>
          <a:noFill/>
        </p:spPr>
      </p:pic>
      <p:cxnSp>
        <p:nvCxnSpPr>
          <p:cNvPr id="45" name="Straight Arrow Connector 44"/>
          <p:cNvCxnSpPr/>
          <p:nvPr/>
        </p:nvCxnSpPr>
        <p:spPr>
          <a:xfrm rot="5400000">
            <a:off x="4261025" y="5168106"/>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448300" y="5930106"/>
            <a:ext cx="1537087" cy="276999"/>
          </a:xfrm>
          <a:prstGeom prst="rect">
            <a:avLst/>
          </a:prstGeom>
          <a:noFill/>
        </p:spPr>
        <p:txBody>
          <a:bodyPr wrap="none" rtlCol="0">
            <a:spAutoFit/>
          </a:bodyPr>
          <a:lstStyle/>
          <a:p>
            <a:r>
              <a:rPr lang="en-US" sz="1200" b="1" dirty="0"/>
              <a:t>Quality Control Team</a:t>
            </a:r>
          </a:p>
        </p:txBody>
      </p:sp>
      <p:pic>
        <p:nvPicPr>
          <p:cNvPr id="47" name="Picture 5" descr="C:\Users\Narasimha\Downloads\computer.png"/>
          <p:cNvPicPr>
            <a:picLocks noChangeAspect="1" noChangeArrowheads="1"/>
          </p:cNvPicPr>
          <p:nvPr/>
        </p:nvPicPr>
        <p:blipFill>
          <a:blip r:embed="rId4"/>
          <a:srcRect/>
          <a:stretch>
            <a:fillRect/>
          </a:stretch>
        </p:blipFill>
        <p:spPr bwMode="auto">
          <a:xfrm>
            <a:off x="6057900" y="5549106"/>
            <a:ext cx="368300" cy="368300"/>
          </a:xfrm>
          <a:prstGeom prst="rect">
            <a:avLst/>
          </a:prstGeom>
          <a:noFill/>
        </p:spPr>
      </p:pic>
      <p:cxnSp>
        <p:nvCxnSpPr>
          <p:cNvPr id="48" name="Straight Arrow Connector 47"/>
          <p:cNvCxnSpPr/>
          <p:nvPr/>
        </p:nvCxnSpPr>
        <p:spPr>
          <a:xfrm rot="5400000">
            <a:off x="5905500" y="5168106"/>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115306" y="5930106"/>
            <a:ext cx="1457194" cy="276999"/>
          </a:xfrm>
          <a:prstGeom prst="rect">
            <a:avLst/>
          </a:prstGeom>
          <a:noFill/>
        </p:spPr>
        <p:txBody>
          <a:bodyPr wrap="none" rtlCol="0">
            <a:spAutoFit/>
          </a:bodyPr>
          <a:lstStyle/>
          <a:p>
            <a:r>
              <a:rPr lang="en-US" sz="1200" b="1" dirty="0"/>
              <a:t>Shipping Supervisor</a:t>
            </a:r>
          </a:p>
        </p:txBody>
      </p:sp>
      <p:pic>
        <p:nvPicPr>
          <p:cNvPr id="50" name="Picture 5" descr="C:\Users\Narasimha\Downloads\computer.png"/>
          <p:cNvPicPr>
            <a:picLocks noChangeAspect="1" noChangeArrowheads="1"/>
          </p:cNvPicPr>
          <p:nvPr/>
        </p:nvPicPr>
        <p:blipFill>
          <a:blip r:embed="rId4"/>
          <a:srcRect/>
          <a:stretch>
            <a:fillRect/>
          </a:stretch>
        </p:blipFill>
        <p:spPr bwMode="auto">
          <a:xfrm>
            <a:off x="7613825" y="5549106"/>
            <a:ext cx="368300" cy="368300"/>
          </a:xfrm>
          <a:prstGeom prst="rect">
            <a:avLst/>
          </a:prstGeom>
          <a:noFill/>
        </p:spPr>
      </p:pic>
      <p:cxnSp>
        <p:nvCxnSpPr>
          <p:cNvPr id="51" name="Straight Arrow Connector 50"/>
          <p:cNvCxnSpPr/>
          <p:nvPr/>
        </p:nvCxnSpPr>
        <p:spPr>
          <a:xfrm rot="5400000">
            <a:off x="7461425" y="5168106"/>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741808" y="5930106"/>
            <a:ext cx="1278492" cy="276999"/>
          </a:xfrm>
          <a:prstGeom prst="rect">
            <a:avLst/>
          </a:prstGeom>
          <a:noFill/>
        </p:spPr>
        <p:txBody>
          <a:bodyPr wrap="none" rtlCol="0">
            <a:spAutoFit/>
          </a:bodyPr>
          <a:lstStyle/>
          <a:p>
            <a:r>
              <a:rPr lang="en-US" sz="1200" b="1" dirty="0"/>
              <a:t>Accounting Team</a:t>
            </a:r>
          </a:p>
        </p:txBody>
      </p:sp>
      <p:pic>
        <p:nvPicPr>
          <p:cNvPr id="53" name="Picture 5" descr="C:\Users\Narasimha\Downloads\computer.png"/>
          <p:cNvPicPr>
            <a:picLocks noChangeAspect="1" noChangeArrowheads="1"/>
          </p:cNvPicPr>
          <p:nvPr/>
        </p:nvPicPr>
        <p:blipFill>
          <a:blip r:embed="rId4"/>
          <a:srcRect/>
          <a:stretch>
            <a:fillRect/>
          </a:stretch>
        </p:blipFill>
        <p:spPr bwMode="auto">
          <a:xfrm>
            <a:off x="9214025" y="5549106"/>
            <a:ext cx="368300" cy="368300"/>
          </a:xfrm>
          <a:prstGeom prst="rect">
            <a:avLst/>
          </a:prstGeom>
          <a:noFill/>
        </p:spPr>
      </p:pic>
      <p:cxnSp>
        <p:nvCxnSpPr>
          <p:cNvPr id="54" name="Straight Arrow Connector 53"/>
          <p:cNvCxnSpPr/>
          <p:nvPr/>
        </p:nvCxnSpPr>
        <p:spPr>
          <a:xfrm rot="5400000">
            <a:off x="9061625" y="5168106"/>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5" name="Picture 5" descr="C:\Users\Narasimha\Downloads\computer.png"/>
          <p:cNvPicPr>
            <a:picLocks noChangeAspect="1" noChangeArrowheads="1"/>
          </p:cNvPicPr>
          <p:nvPr/>
        </p:nvPicPr>
        <p:blipFill>
          <a:blip r:embed="rId4"/>
          <a:srcRect/>
          <a:stretch>
            <a:fillRect/>
          </a:stretch>
        </p:blipFill>
        <p:spPr bwMode="auto">
          <a:xfrm>
            <a:off x="2400300" y="749300"/>
            <a:ext cx="368300" cy="368300"/>
          </a:xfrm>
          <a:prstGeom prst="rect">
            <a:avLst/>
          </a:prstGeom>
          <a:noFill/>
        </p:spPr>
      </p:pic>
      <p:sp>
        <p:nvSpPr>
          <p:cNvPr id="56" name="TextBox 55"/>
          <p:cNvSpPr txBox="1"/>
          <p:nvPr/>
        </p:nvSpPr>
        <p:spPr>
          <a:xfrm>
            <a:off x="2120900" y="1158101"/>
            <a:ext cx="914033" cy="276999"/>
          </a:xfrm>
          <a:prstGeom prst="rect">
            <a:avLst/>
          </a:prstGeom>
          <a:noFill/>
        </p:spPr>
        <p:txBody>
          <a:bodyPr wrap="none" rtlCol="0">
            <a:spAutoFit/>
          </a:bodyPr>
          <a:lstStyle/>
          <a:p>
            <a:r>
              <a:rPr lang="en-US" sz="1200" b="1" dirty="0"/>
              <a:t>Customer 1</a:t>
            </a:r>
          </a:p>
        </p:txBody>
      </p:sp>
      <p:pic>
        <p:nvPicPr>
          <p:cNvPr id="57" name="Picture 5" descr="C:\Users\Narasimha\Downloads\computer.png"/>
          <p:cNvPicPr>
            <a:picLocks noChangeAspect="1" noChangeArrowheads="1"/>
          </p:cNvPicPr>
          <p:nvPr/>
        </p:nvPicPr>
        <p:blipFill>
          <a:blip r:embed="rId4"/>
          <a:srcRect/>
          <a:stretch>
            <a:fillRect/>
          </a:stretch>
        </p:blipFill>
        <p:spPr bwMode="auto">
          <a:xfrm>
            <a:off x="3375485" y="749300"/>
            <a:ext cx="368300" cy="368300"/>
          </a:xfrm>
          <a:prstGeom prst="rect">
            <a:avLst/>
          </a:prstGeom>
          <a:noFill/>
        </p:spPr>
      </p:pic>
      <p:sp>
        <p:nvSpPr>
          <p:cNvPr id="58" name="TextBox 57"/>
          <p:cNvSpPr txBox="1"/>
          <p:nvPr/>
        </p:nvSpPr>
        <p:spPr>
          <a:xfrm>
            <a:off x="3096085" y="1158101"/>
            <a:ext cx="914033" cy="276999"/>
          </a:xfrm>
          <a:prstGeom prst="rect">
            <a:avLst/>
          </a:prstGeom>
          <a:noFill/>
        </p:spPr>
        <p:txBody>
          <a:bodyPr wrap="none" rtlCol="0">
            <a:spAutoFit/>
          </a:bodyPr>
          <a:lstStyle/>
          <a:p>
            <a:r>
              <a:rPr lang="en-US" sz="1200" b="1" dirty="0"/>
              <a:t>Customer 2</a:t>
            </a:r>
          </a:p>
        </p:txBody>
      </p:sp>
      <p:pic>
        <p:nvPicPr>
          <p:cNvPr id="59" name="Picture 5" descr="C:\Users\Narasimha\Downloads\computer.png"/>
          <p:cNvPicPr>
            <a:picLocks noChangeAspect="1" noChangeArrowheads="1"/>
          </p:cNvPicPr>
          <p:nvPr/>
        </p:nvPicPr>
        <p:blipFill>
          <a:blip r:embed="rId4"/>
          <a:srcRect/>
          <a:stretch>
            <a:fillRect/>
          </a:stretch>
        </p:blipFill>
        <p:spPr bwMode="auto">
          <a:xfrm>
            <a:off x="4366085" y="749300"/>
            <a:ext cx="368300" cy="368300"/>
          </a:xfrm>
          <a:prstGeom prst="rect">
            <a:avLst/>
          </a:prstGeom>
          <a:noFill/>
        </p:spPr>
      </p:pic>
      <p:sp>
        <p:nvSpPr>
          <p:cNvPr id="60" name="TextBox 59"/>
          <p:cNvSpPr txBox="1"/>
          <p:nvPr/>
        </p:nvSpPr>
        <p:spPr>
          <a:xfrm>
            <a:off x="4086685" y="1158101"/>
            <a:ext cx="914033" cy="276999"/>
          </a:xfrm>
          <a:prstGeom prst="rect">
            <a:avLst/>
          </a:prstGeom>
          <a:noFill/>
        </p:spPr>
        <p:txBody>
          <a:bodyPr wrap="none" rtlCol="0">
            <a:spAutoFit/>
          </a:bodyPr>
          <a:lstStyle/>
          <a:p>
            <a:r>
              <a:rPr lang="en-US" sz="1200" b="1" dirty="0"/>
              <a:t>Customer 3</a:t>
            </a:r>
          </a:p>
        </p:txBody>
      </p:sp>
      <p:pic>
        <p:nvPicPr>
          <p:cNvPr id="61" name="Picture 5" descr="C:\Users\Narasimha\Downloads\computer.png"/>
          <p:cNvPicPr>
            <a:picLocks noChangeAspect="1" noChangeArrowheads="1"/>
          </p:cNvPicPr>
          <p:nvPr/>
        </p:nvPicPr>
        <p:blipFill>
          <a:blip r:embed="rId4"/>
          <a:srcRect/>
          <a:stretch>
            <a:fillRect/>
          </a:stretch>
        </p:blipFill>
        <p:spPr bwMode="auto">
          <a:xfrm>
            <a:off x="5384800" y="749300"/>
            <a:ext cx="368300" cy="368300"/>
          </a:xfrm>
          <a:prstGeom prst="rect">
            <a:avLst/>
          </a:prstGeom>
          <a:noFill/>
        </p:spPr>
      </p:pic>
      <p:sp>
        <p:nvSpPr>
          <p:cNvPr id="62" name="TextBox 61"/>
          <p:cNvSpPr txBox="1"/>
          <p:nvPr/>
        </p:nvSpPr>
        <p:spPr>
          <a:xfrm>
            <a:off x="5105400" y="1158101"/>
            <a:ext cx="914033" cy="276999"/>
          </a:xfrm>
          <a:prstGeom prst="rect">
            <a:avLst/>
          </a:prstGeom>
          <a:noFill/>
        </p:spPr>
        <p:txBody>
          <a:bodyPr wrap="none" rtlCol="0">
            <a:spAutoFit/>
          </a:bodyPr>
          <a:lstStyle/>
          <a:p>
            <a:r>
              <a:rPr lang="en-US" sz="1200" b="1" dirty="0"/>
              <a:t>Customer 4</a:t>
            </a:r>
          </a:p>
        </p:txBody>
      </p:sp>
      <p:pic>
        <p:nvPicPr>
          <p:cNvPr id="63" name="Picture 5" descr="C:\Users\Narasimha\Downloads\computer.png"/>
          <p:cNvPicPr>
            <a:picLocks noChangeAspect="1" noChangeArrowheads="1"/>
          </p:cNvPicPr>
          <p:nvPr/>
        </p:nvPicPr>
        <p:blipFill>
          <a:blip r:embed="rId4"/>
          <a:srcRect/>
          <a:stretch>
            <a:fillRect/>
          </a:stretch>
        </p:blipFill>
        <p:spPr bwMode="auto">
          <a:xfrm>
            <a:off x="9469139" y="749300"/>
            <a:ext cx="368300" cy="368300"/>
          </a:xfrm>
          <a:prstGeom prst="rect">
            <a:avLst/>
          </a:prstGeom>
          <a:noFill/>
        </p:spPr>
      </p:pic>
      <p:sp>
        <p:nvSpPr>
          <p:cNvPr id="64" name="TextBox 63"/>
          <p:cNvSpPr txBox="1"/>
          <p:nvPr/>
        </p:nvSpPr>
        <p:spPr>
          <a:xfrm>
            <a:off x="9189739" y="1158101"/>
            <a:ext cx="998991" cy="276999"/>
          </a:xfrm>
          <a:prstGeom prst="rect">
            <a:avLst/>
          </a:prstGeom>
          <a:noFill/>
        </p:spPr>
        <p:txBody>
          <a:bodyPr wrap="none" rtlCol="0">
            <a:spAutoFit/>
          </a:bodyPr>
          <a:lstStyle/>
          <a:p>
            <a:r>
              <a:rPr lang="en-US" sz="1200" b="1" dirty="0"/>
              <a:t>Customer ‘n’</a:t>
            </a:r>
          </a:p>
        </p:txBody>
      </p:sp>
      <p:cxnSp>
        <p:nvCxnSpPr>
          <p:cNvPr id="65" name="Straight Connector 64"/>
          <p:cNvCxnSpPr/>
          <p:nvPr/>
        </p:nvCxnSpPr>
        <p:spPr>
          <a:xfrm>
            <a:off x="6172200" y="1282700"/>
            <a:ext cx="2895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6" idx="2"/>
          </p:cNvCxnSpPr>
          <p:nvPr/>
        </p:nvCxnSpPr>
        <p:spPr>
          <a:xfrm rot="16200000" flipH="1">
            <a:off x="3251108" y="761908"/>
            <a:ext cx="1447800" cy="279418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8" idx="2"/>
          </p:cNvCxnSpPr>
          <p:nvPr/>
        </p:nvCxnSpPr>
        <p:spPr>
          <a:xfrm rot="16200000" flipH="1">
            <a:off x="3929200" y="1059002"/>
            <a:ext cx="1219200" cy="197139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0" idx="2"/>
          </p:cNvCxnSpPr>
          <p:nvPr/>
        </p:nvCxnSpPr>
        <p:spPr>
          <a:xfrm rot="16200000" flipH="1">
            <a:off x="4576900" y="1401902"/>
            <a:ext cx="1143000" cy="120939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2" idx="2"/>
          </p:cNvCxnSpPr>
          <p:nvPr/>
        </p:nvCxnSpPr>
        <p:spPr>
          <a:xfrm rot="16200000" flipH="1">
            <a:off x="5200558" y="1796959"/>
            <a:ext cx="1143000" cy="4192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4" idx="2"/>
          </p:cNvCxnSpPr>
          <p:nvPr/>
        </p:nvCxnSpPr>
        <p:spPr>
          <a:xfrm rot="5400000">
            <a:off x="7606868" y="648133"/>
            <a:ext cx="1295400" cy="286933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a:spLocks/>
          </p:cNvSpPr>
          <p:nvPr/>
        </p:nvSpPr>
        <p:spPr>
          <a:xfrm>
            <a:off x="7962900" y="2654299"/>
            <a:ext cx="2436564" cy="1384995"/>
          </a:xfrm>
          <a:prstGeom prst="rect">
            <a:avLst/>
          </a:prstGeom>
          <a:noFill/>
        </p:spPr>
        <p:txBody>
          <a:bodyPr wrap="none" rtlCol="0">
            <a:spAutoFit/>
          </a:bodyPr>
          <a:lstStyle/>
          <a:p>
            <a:pPr>
              <a:buFont typeface="Wingdings" pitchFamily="2" charset="2"/>
              <a:buChar char="ü"/>
            </a:pPr>
            <a:r>
              <a:rPr lang="en-US" sz="1400" b="1" dirty="0"/>
              <a:t> Multi Organization / Branch</a:t>
            </a:r>
          </a:p>
          <a:p>
            <a:pPr>
              <a:buFont typeface="Wingdings" pitchFamily="2" charset="2"/>
              <a:buChar char="ü"/>
            </a:pPr>
            <a:r>
              <a:rPr lang="en-US" sz="1400" b="1" dirty="0"/>
              <a:t> Multi Warehouse / Zone</a:t>
            </a:r>
          </a:p>
          <a:p>
            <a:pPr>
              <a:buFont typeface="Wingdings" pitchFamily="2" charset="2"/>
              <a:buChar char="ü"/>
            </a:pPr>
            <a:r>
              <a:rPr lang="en-US" sz="1400" b="1" dirty="0"/>
              <a:t> Multi Role</a:t>
            </a:r>
          </a:p>
          <a:p>
            <a:pPr>
              <a:buFont typeface="Wingdings" pitchFamily="2" charset="2"/>
              <a:buChar char="ü"/>
            </a:pPr>
            <a:r>
              <a:rPr lang="en-US" sz="1400" b="1" dirty="0"/>
              <a:t> Multi Currency</a:t>
            </a:r>
          </a:p>
          <a:p>
            <a:pPr>
              <a:buFont typeface="Wingdings" pitchFamily="2" charset="2"/>
              <a:buChar char="ü"/>
            </a:pPr>
            <a:r>
              <a:rPr lang="en-US" sz="1400" b="1" dirty="0"/>
              <a:t> Multi Language</a:t>
            </a:r>
          </a:p>
          <a:p>
            <a:pPr>
              <a:buFont typeface="Wingdings" pitchFamily="2" charset="2"/>
              <a:buChar char="ü"/>
            </a:pPr>
            <a:r>
              <a:rPr lang="en-US" sz="1400" b="1" dirty="0"/>
              <a:t> Workflow based System</a:t>
            </a:r>
          </a:p>
        </p:txBody>
      </p:sp>
      <p:sp>
        <p:nvSpPr>
          <p:cNvPr id="72" name="TextBox 71"/>
          <p:cNvSpPr txBox="1"/>
          <p:nvPr/>
        </p:nvSpPr>
        <p:spPr>
          <a:xfrm>
            <a:off x="6286500" y="1892300"/>
            <a:ext cx="943272" cy="276999"/>
          </a:xfrm>
          <a:prstGeom prst="rect">
            <a:avLst/>
          </a:prstGeom>
          <a:noFill/>
        </p:spPr>
        <p:txBody>
          <a:bodyPr wrap="none" rtlCol="0">
            <a:spAutoFit/>
          </a:bodyPr>
          <a:lstStyle/>
          <a:p>
            <a:r>
              <a:rPr lang="en-US" sz="1200" b="1" dirty="0"/>
              <a:t>Client Panel</a:t>
            </a:r>
          </a:p>
        </p:txBody>
      </p:sp>
      <p:sp>
        <p:nvSpPr>
          <p:cNvPr id="73" name="TextBox 72"/>
          <p:cNvSpPr txBox="1"/>
          <p:nvPr/>
        </p:nvSpPr>
        <p:spPr>
          <a:xfrm>
            <a:off x="4914900" y="4406900"/>
            <a:ext cx="995978" cy="276999"/>
          </a:xfrm>
          <a:prstGeom prst="rect">
            <a:avLst/>
          </a:prstGeom>
          <a:noFill/>
        </p:spPr>
        <p:txBody>
          <a:bodyPr wrap="none" rtlCol="0">
            <a:spAutoFit/>
          </a:bodyPr>
          <a:lstStyle/>
          <a:p>
            <a:r>
              <a:rPr lang="en-US" sz="1200" b="1" dirty="0"/>
              <a:t>Admin Panel</a:t>
            </a:r>
          </a:p>
        </p:txBody>
      </p:sp>
      <p:pic>
        <p:nvPicPr>
          <p:cNvPr id="1026" name="Picture 2"/>
          <p:cNvPicPr>
            <a:picLocks noChangeAspect="1" noChangeArrowheads="1"/>
          </p:cNvPicPr>
          <p:nvPr/>
        </p:nvPicPr>
        <p:blipFill>
          <a:blip r:embed="rId5"/>
          <a:srcRect/>
          <a:stretch>
            <a:fillRect/>
          </a:stretch>
        </p:blipFill>
        <p:spPr bwMode="auto">
          <a:xfrm>
            <a:off x="0" y="0"/>
            <a:ext cx="13011150" cy="7315200"/>
          </a:xfrm>
          <a:prstGeom prst="rect">
            <a:avLst/>
          </a:prstGeom>
          <a:noFill/>
          <a:ln w="9525">
            <a:noFill/>
            <a:miter lim="800000"/>
            <a:headEnd/>
            <a:tailEnd/>
          </a:ln>
          <a:effectLst/>
        </p:spPr>
      </p:pic>
    </p:spTree>
    <p:extLst>
      <p:ext uri="{BB962C8B-B14F-4D97-AF65-F5344CB8AC3E}">
        <p14:creationId xmlns:p14="http://schemas.microsoft.com/office/powerpoint/2010/main" val="1100588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Driver Setup</a:t>
            </a:r>
            <a:endParaRPr lang="en-US" dirty="0"/>
          </a:p>
        </p:txBody>
      </p:sp>
      <p:pic>
        <p:nvPicPr>
          <p:cNvPr id="63490" name="Picture 2"/>
          <p:cNvPicPr>
            <a:picLocks noChangeAspect="1" noChangeArrowheads="1"/>
          </p:cNvPicPr>
          <p:nvPr/>
        </p:nvPicPr>
        <p:blipFill>
          <a:blip r:embed="rId2"/>
          <a:srcRect/>
          <a:stretch>
            <a:fillRect/>
          </a:stretch>
        </p:blipFill>
        <p:spPr bwMode="auto">
          <a:xfrm>
            <a:off x="954088" y="1085850"/>
            <a:ext cx="10334625" cy="5524500"/>
          </a:xfrm>
          <a:prstGeom prst="rect">
            <a:avLst/>
          </a:prstGeom>
          <a:noFill/>
          <a:ln w="9525">
            <a:noFill/>
            <a:miter lim="800000"/>
            <a:headEnd/>
            <a:tailEnd/>
          </a:ln>
          <a:effectLst/>
        </p:spPr>
      </p:pic>
    </p:spTree>
    <p:extLst>
      <p:ext uri="{BB962C8B-B14F-4D97-AF65-F5344CB8AC3E}">
        <p14:creationId xmlns:p14="http://schemas.microsoft.com/office/powerpoint/2010/main" val="2613867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Vehicle Setup</a:t>
            </a:r>
            <a:endParaRPr lang="en-US" dirty="0"/>
          </a:p>
        </p:txBody>
      </p:sp>
      <p:pic>
        <p:nvPicPr>
          <p:cNvPr id="64514" name="Picture 2"/>
          <p:cNvPicPr>
            <a:picLocks noChangeAspect="1" noChangeArrowheads="1"/>
          </p:cNvPicPr>
          <p:nvPr/>
        </p:nvPicPr>
        <p:blipFill>
          <a:blip r:embed="rId2"/>
          <a:srcRect/>
          <a:stretch>
            <a:fillRect/>
          </a:stretch>
        </p:blipFill>
        <p:spPr bwMode="auto">
          <a:xfrm>
            <a:off x="949325" y="1114425"/>
            <a:ext cx="10344150" cy="5591175"/>
          </a:xfrm>
          <a:prstGeom prst="rect">
            <a:avLst/>
          </a:prstGeom>
          <a:noFill/>
          <a:ln w="9525">
            <a:noFill/>
            <a:miter lim="800000"/>
            <a:headEnd/>
            <a:tailEnd/>
          </a:ln>
          <a:effectLst/>
        </p:spPr>
      </p:pic>
    </p:spTree>
    <p:extLst>
      <p:ext uri="{BB962C8B-B14F-4D97-AF65-F5344CB8AC3E}">
        <p14:creationId xmlns:p14="http://schemas.microsoft.com/office/powerpoint/2010/main" val="2613867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Route Setup</a:t>
            </a:r>
            <a:endParaRPr lang="en-US" dirty="0"/>
          </a:p>
        </p:txBody>
      </p:sp>
      <p:pic>
        <p:nvPicPr>
          <p:cNvPr id="65538" name="Picture 2"/>
          <p:cNvPicPr>
            <a:picLocks noChangeAspect="1" noChangeArrowheads="1"/>
          </p:cNvPicPr>
          <p:nvPr/>
        </p:nvPicPr>
        <p:blipFill>
          <a:blip r:embed="rId2"/>
          <a:srcRect/>
          <a:stretch>
            <a:fillRect/>
          </a:stretch>
        </p:blipFill>
        <p:spPr bwMode="auto">
          <a:xfrm>
            <a:off x="923925" y="1411288"/>
            <a:ext cx="10344150" cy="5076825"/>
          </a:xfrm>
          <a:prstGeom prst="rect">
            <a:avLst/>
          </a:prstGeom>
          <a:noFill/>
          <a:ln w="9525">
            <a:noFill/>
            <a:miter lim="800000"/>
            <a:headEnd/>
            <a:tailEnd/>
          </a:ln>
          <a:effectLst/>
        </p:spPr>
      </p:pic>
    </p:spTree>
    <p:extLst>
      <p:ext uri="{BB962C8B-B14F-4D97-AF65-F5344CB8AC3E}">
        <p14:creationId xmlns:p14="http://schemas.microsoft.com/office/powerpoint/2010/main" val="2613867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Order Pickup / Delivery</a:t>
            </a:r>
            <a:endParaRPr lang="en-US" dirty="0"/>
          </a:p>
        </p:txBody>
      </p:sp>
      <p:pic>
        <p:nvPicPr>
          <p:cNvPr id="1027" name="Picture 3"/>
          <p:cNvPicPr>
            <a:picLocks noChangeAspect="1" noChangeArrowheads="1"/>
          </p:cNvPicPr>
          <p:nvPr/>
        </p:nvPicPr>
        <p:blipFill>
          <a:blip r:embed="rId2"/>
          <a:srcRect/>
          <a:stretch>
            <a:fillRect/>
          </a:stretch>
        </p:blipFill>
        <p:spPr bwMode="auto">
          <a:xfrm>
            <a:off x="700088" y="1328956"/>
            <a:ext cx="10791825" cy="4800600"/>
          </a:xfrm>
          <a:prstGeom prst="rect">
            <a:avLst/>
          </a:prstGeom>
          <a:noFill/>
          <a:ln w="9525">
            <a:noFill/>
            <a:miter lim="800000"/>
            <a:headEnd/>
            <a:tailEnd/>
          </a:ln>
          <a:effectLst/>
        </p:spPr>
      </p:pic>
    </p:spTree>
    <p:extLst>
      <p:ext uri="{BB962C8B-B14F-4D97-AF65-F5344CB8AC3E}">
        <p14:creationId xmlns:p14="http://schemas.microsoft.com/office/powerpoint/2010/main" val="2613867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chemeClr val="bg1"/>
                </a:solidFill>
              </a:rPr>
              <a:t>Accounting / Finance</a:t>
            </a:r>
          </a:p>
        </p:txBody>
      </p:sp>
      <p:pic>
        <p:nvPicPr>
          <p:cNvPr id="27" name="Picture 2" descr="E:\002-KIMS BUSINESS\007-04-1-FIVERR\01-PPT-TEMPLATE\COVER-PSD\05-cut-01.png">
            <a:extLst>
              <a:ext uri="{FF2B5EF4-FFF2-40B4-BE49-F238E27FC236}">
                <a16:creationId xmlns:a16="http://schemas.microsoft.com/office/drawing/2014/main" id="{1C5C72D7-CA51-4E96-AA5B-BF1EBC562B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368023" y="2110974"/>
            <a:ext cx="1304914" cy="251895"/>
          </a:xfrm>
          <a:prstGeom prst="rect">
            <a:avLst/>
          </a:prstGeom>
          <a:noFill/>
          <a:extLst>
            <a:ext uri="{909E8E84-426E-40DD-AFC4-6F175D3DCCD1}">
              <a14:hiddenFill xmlns:a14="http://schemas.microsoft.com/office/drawing/2010/main">
                <a:solidFill>
                  <a:srgbClr val="FFFFFF"/>
                </a:solidFill>
              </a14:hiddenFill>
            </a:ext>
          </a:extLst>
        </p:spPr>
      </p:pic>
      <p:sp>
        <p:nvSpPr>
          <p:cNvPr id="28" name="Pentagon 2">
            <a:extLst>
              <a:ext uri="{FF2B5EF4-FFF2-40B4-BE49-F238E27FC236}">
                <a16:creationId xmlns:a16="http://schemas.microsoft.com/office/drawing/2014/main" id="{DB47CC91-0EBA-4503-9493-96236D114A31}"/>
              </a:ext>
            </a:extLst>
          </p:cNvPr>
          <p:cNvSpPr/>
          <p:nvPr/>
        </p:nvSpPr>
        <p:spPr>
          <a:xfrm rot="5400000">
            <a:off x="6042989" y="2053403"/>
            <a:ext cx="1008000" cy="4838438"/>
          </a:xfrm>
          <a:prstGeom prst="round2SameRect">
            <a:avLst>
              <a:gd name="adj1" fmla="val 50000"/>
              <a:gd name="adj2" fmla="val 0"/>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ounded Rectangle 23">
            <a:extLst>
              <a:ext uri="{FF2B5EF4-FFF2-40B4-BE49-F238E27FC236}">
                <a16:creationId xmlns:a16="http://schemas.microsoft.com/office/drawing/2014/main" id="{C7F7A375-B865-4C70-8B7E-5C09CB31D815}"/>
              </a:ext>
            </a:extLst>
          </p:cNvPr>
          <p:cNvSpPr/>
          <p:nvPr/>
        </p:nvSpPr>
        <p:spPr>
          <a:xfrm rot="18900000">
            <a:off x="8029914" y="4044934"/>
            <a:ext cx="837070" cy="837070"/>
          </a:xfrm>
          <a:prstGeom prst="ellipse">
            <a:avLst/>
          </a:prstGeom>
          <a:solidFill>
            <a:schemeClr val="accent2">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30" name="Rounded Rectangle 24">
            <a:extLst>
              <a:ext uri="{FF2B5EF4-FFF2-40B4-BE49-F238E27FC236}">
                <a16:creationId xmlns:a16="http://schemas.microsoft.com/office/drawing/2014/main" id="{72108CC0-B298-4C5D-BD8E-7CE8A3C9D035}"/>
              </a:ext>
            </a:extLst>
          </p:cNvPr>
          <p:cNvSpPr/>
          <p:nvPr/>
        </p:nvSpPr>
        <p:spPr>
          <a:xfrm rot="18900000">
            <a:off x="8107866" y="4122886"/>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09842C00-9650-4AAF-BAB3-D20BD07532B5}"/>
              </a:ext>
            </a:extLst>
          </p:cNvPr>
          <p:cNvSpPr txBox="1"/>
          <p:nvPr/>
        </p:nvSpPr>
        <p:spPr>
          <a:xfrm>
            <a:off x="8199273" y="4278803"/>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03</a:t>
            </a:r>
            <a:endParaRPr lang="ko-KR" altLang="en-US" b="1" dirty="0">
              <a:solidFill>
                <a:schemeClr val="tx1">
                  <a:lumMod val="75000"/>
                  <a:lumOff val="25000"/>
                </a:schemeClr>
              </a:solidFill>
              <a:cs typeface="Arial" pitchFamily="34" charset="0"/>
            </a:endParaRPr>
          </a:p>
        </p:txBody>
      </p:sp>
      <p:sp>
        <p:nvSpPr>
          <p:cNvPr id="32" name="Pentagon 3">
            <a:extLst>
              <a:ext uri="{FF2B5EF4-FFF2-40B4-BE49-F238E27FC236}">
                <a16:creationId xmlns:a16="http://schemas.microsoft.com/office/drawing/2014/main" id="{CA4D9453-6CAF-4CD6-8C08-E183DD94E2BE}"/>
              </a:ext>
            </a:extLst>
          </p:cNvPr>
          <p:cNvSpPr/>
          <p:nvPr/>
        </p:nvSpPr>
        <p:spPr>
          <a:xfrm rot="5400000">
            <a:off x="6042990" y="-106986"/>
            <a:ext cx="1008000" cy="4838438"/>
          </a:xfrm>
          <a:prstGeom prst="round2SameRect">
            <a:avLst>
              <a:gd name="adj1" fmla="val 50000"/>
              <a:gd name="adj2" fmla="val 0"/>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Rounded Rectangle 5">
            <a:extLst>
              <a:ext uri="{FF2B5EF4-FFF2-40B4-BE49-F238E27FC236}">
                <a16:creationId xmlns:a16="http://schemas.microsoft.com/office/drawing/2014/main" id="{A98172EA-95D4-415C-954F-49DDF7E43202}"/>
              </a:ext>
            </a:extLst>
          </p:cNvPr>
          <p:cNvSpPr/>
          <p:nvPr/>
        </p:nvSpPr>
        <p:spPr>
          <a:xfrm rot="18900000">
            <a:off x="8029069" y="1883703"/>
            <a:ext cx="838760" cy="838760"/>
          </a:xfrm>
          <a:prstGeom prst="ellipse">
            <a:avLst/>
          </a:prstGeom>
          <a:solidFill>
            <a:schemeClr val="accent4">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34" name="Rounded Rectangle 6">
            <a:extLst>
              <a:ext uri="{FF2B5EF4-FFF2-40B4-BE49-F238E27FC236}">
                <a16:creationId xmlns:a16="http://schemas.microsoft.com/office/drawing/2014/main" id="{7207F62F-9F57-4229-8523-5C1B83637635}"/>
              </a:ext>
            </a:extLst>
          </p:cNvPr>
          <p:cNvSpPr/>
          <p:nvPr/>
        </p:nvSpPr>
        <p:spPr>
          <a:xfrm rot="18900000">
            <a:off x="8107179" y="1961813"/>
            <a:ext cx="682540" cy="682540"/>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TextBox 34">
            <a:extLst>
              <a:ext uri="{FF2B5EF4-FFF2-40B4-BE49-F238E27FC236}">
                <a16:creationId xmlns:a16="http://schemas.microsoft.com/office/drawing/2014/main" id="{19FD890B-7341-4ED4-AC05-F0A9FBE419AD}"/>
              </a:ext>
            </a:extLst>
          </p:cNvPr>
          <p:cNvSpPr txBox="1"/>
          <p:nvPr/>
        </p:nvSpPr>
        <p:spPr>
          <a:xfrm>
            <a:off x="8198770" y="2118417"/>
            <a:ext cx="499358"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01</a:t>
            </a:r>
            <a:endParaRPr lang="ko-KR" altLang="en-US" b="1" dirty="0">
              <a:solidFill>
                <a:schemeClr val="tx1">
                  <a:lumMod val="75000"/>
                  <a:lumOff val="25000"/>
                </a:schemeClr>
              </a:solidFill>
              <a:cs typeface="Arial" pitchFamily="34" charset="0"/>
            </a:endParaRPr>
          </a:p>
        </p:txBody>
      </p:sp>
      <p:pic>
        <p:nvPicPr>
          <p:cNvPr id="36" name="Picture 2" descr="E:\002-KIMS BUSINESS\007-04-1-FIVERR\01-PPT-TEMPLATE\COVER-PSD\05-cut-01.png">
            <a:extLst>
              <a:ext uri="{FF2B5EF4-FFF2-40B4-BE49-F238E27FC236}">
                <a16:creationId xmlns:a16="http://schemas.microsoft.com/office/drawing/2014/main" id="{D2CDFDE9-F391-4175-B8F3-C5AE24D59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40920" y="3826841"/>
            <a:ext cx="5040000" cy="229254"/>
          </a:xfrm>
          <a:prstGeom prst="rect">
            <a:avLst/>
          </a:prstGeom>
          <a:noFill/>
          <a:extLst>
            <a:ext uri="{909E8E84-426E-40DD-AFC4-6F175D3DCCD1}">
              <a14:hiddenFill xmlns:a14="http://schemas.microsoft.com/office/drawing/2010/main">
                <a:solidFill>
                  <a:srgbClr val="FFFFFF"/>
                </a:solidFill>
              </a14:hiddenFill>
            </a:ext>
          </a:extLst>
        </p:spPr>
      </p:pic>
      <p:sp>
        <p:nvSpPr>
          <p:cNvPr id="37" name="Pentagon 13">
            <a:extLst>
              <a:ext uri="{FF2B5EF4-FFF2-40B4-BE49-F238E27FC236}">
                <a16:creationId xmlns:a16="http://schemas.microsoft.com/office/drawing/2014/main" id="{23BAFC3A-17AE-4DE7-AD09-1C3AF24D6F50}"/>
              </a:ext>
            </a:extLst>
          </p:cNvPr>
          <p:cNvSpPr/>
          <p:nvPr/>
        </p:nvSpPr>
        <p:spPr>
          <a:xfrm rot="16200000">
            <a:off x="5141010" y="3152127"/>
            <a:ext cx="1008000" cy="4838438"/>
          </a:xfrm>
          <a:prstGeom prst="round2SameRect">
            <a:avLst>
              <a:gd name="adj1" fmla="val 50000"/>
              <a:gd name="adj2" fmla="val 0"/>
            </a:avLst>
          </a:prstGeom>
          <a:solidFill>
            <a:schemeClr val="accent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8" name="Rounded Rectangle 19">
            <a:extLst>
              <a:ext uri="{FF2B5EF4-FFF2-40B4-BE49-F238E27FC236}">
                <a16:creationId xmlns:a16="http://schemas.microsoft.com/office/drawing/2014/main" id="{56C488A5-F5AF-419B-90CB-5FA21E78DB2C}"/>
              </a:ext>
            </a:extLst>
          </p:cNvPr>
          <p:cNvSpPr/>
          <p:nvPr/>
        </p:nvSpPr>
        <p:spPr>
          <a:xfrm rot="18900000">
            <a:off x="3317677" y="5139858"/>
            <a:ext cx="837070" cy="837070"/>
          </a:xfrm>
          <a:prstGeom prst="ellipse">
            <a:avLst/>
          </a:prstGeom>
          <a:solidFill>
            <a:schemeClr val="accent1">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39" name="Rounded Rectangle 20">
            <a:extLst>
              <a:ext uri="{FF2B5EF4-FFF2-40B4-BE49-F238E27FC236}">
                <a16:creationId xmlns:a16="http://schemas.microsoft.com/office/drawing/2014/main" id="{8D87409E-C939-4D0D-8C27-4D281B059F48}"/>
              </a:ext>
            </a:extLst>
          </p:cNvPr>
          <p:cNvSpPr/>
          <p:nvPr/>
        </p:nvSpPr>
        <p:spPr>
          <a:xfrm rot="18900000">
            <a:off x="3395629" y="5217810"/>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a:extLst>
              <a:ext uri="{FF2B5EF4-FFF2-40B4-BE49-F238E27FC236}">
                <a16:creationId xmlns:a16="http://schemas.microsoft.com/office/drawing/2014/main" id="{B56828D4-A583-4821-AA05-F103336C573D}"/>
              </a:ext>
            </a:extLst>
          </p:cNvPr>
          <p:cNvSpPr txBox="1"/>
          <p:nvPr/>
        </p:nvSpPr>
        <p:spPr>
          <a:xfrm>
            <a:off x="3487036" y="5373727"/>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04</a:t>
            </a:r>
            <a:endParaRPr lang="ko-KR" altLang="en-US" b="1" dirty="0">
              <a:solidFill>
                <a:schemeClr val="tx1">
                  <a:lumMod val="75000"/>
                  <a:lumOff val="25000"/>
                </a:schemeClr>
              </a:solidFill>
              <a:cs typeface="Arial" pitchFamily="34" charset="0"/>
            </a:endParaRPr>
          </a:p>
        </p:txBody>
      </p:sp>
      <p:sp>
        <p:nvSpPr>
          <p:cNvPr id="41" name="Pentagon 12">
            <a:extLst>
              <a:ext uri="{FF2B5EF4-FFF2-40B4-BE49-F238E27FC236}">
                <a16:creationId xmlns:a16="http://schemas.microsoft.com/office/drawing/2014/main" id="{95CA3CB6-1BED-4A7A-83CD-76823DC69392}"/>
              </a:ext>
            </a:extLst>
          </p:cNvPr>
          <p:cNvSpPr/>
          <p:nvPr/>
        </p:nvSpPr>
        <p:spPr>
          <a:xfrm rot="16200000">
            <a:off x="5141010" y="991738"/>
            <a:ext cx="1008000" cy="4838438"/>
          </a:xfrm>
          <a:prstGeom prst="round2SameRect">
            <a:avLst>
              <a:gd name="adj1" fmla="val 50000"/>
              <a:gd name="adj2" fmla="val 0"/>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Rounded Rectangle 15">
            <a:extLst>
              <a:ext uri="{FF2B5EF4-FFF2-40B4-BE49-F238E27FC236}">
                <a16:creationId xmlns:a16="http://schemas.microsoft.com/office/drawing/2014/main" id="{3317DFC8-4FFE-4A26-9310-DD036E6995C9}"/>
              </a:ext>
            </a:extLst>
          </p:cNvPr>
          <p:cNvSpPr/>
          <p:nvPr/>
        </p:nvSpPr>
        <p:spPr>
          <a:xfrm rot="18900000">
            <a:off x="3317677" y="2984899"/>
            <a:ext cx="837070" cy="837070"/>
          </a:xfrm>
          <a:prstGeom prst="ellipse">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43" name="Rounded Rectangle 16">
            <a:extLst>
              <a:ext uri="{FF2B5EF4-FFF2-40B4-BE49-F238E27FC236}">
                <a16:creationId xmlns:a16="http://schemas.microsoft.com/office/drawing/2014/main" id="{3CE88172-0AF2-4E23-879D-5A2359023CD3}"/>
              </a:ext>
            </a:extLst>
          </p:cNvPr>
          <p:cNvSpPr/>
          <p:nvPr/>
        </p:nvSpPr>
        <p:spPr>
          <a:xfrm rot="18900000">
            <a:off x="3395629" y="3062851"/>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a:extLst>
              <a:ext uri="{FF2B5EF4-FFF2-40B4-BE49-F238E27FC236}">
                <a16:creationId xmlns:a16="http://schemas.microsoft.com/office/drawing/2014/main" id="{0DFA1691-FAD0-4A27-88C9-B84342CED132}"/>
              </a:ext>
            </a:extLst>
          </p:cNvPr>
          <p:cNvSpPr txBox="1"/>
          <p:nvPr/>
        </p:nvSpPr>
        <p:spPr>
          <a:xfrm>
            <a:off x="3487036" y="3218768"/>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02</a:t>
            </a:r>
            <a:endParaRPr lang="ko-KR" altLang="en-US" b="1" dirty="0">
              <a:solidFill>
                <a:schemeClr val="tx1">
                  <a:lumMod val="75000"/>
                  <a:lumOff val="25000"/>
                </a:schemeClr>
              </a:solidFill>
              <a:cs typeface="Arial" pitchFamily="34" charset="0"/>
            </a:endParaRPr>
          </a:p>
        </p:txBody>
      </p:sp>
      <p:pic>
        <p:nvPicPr>
          <p:cNvPr id="45" name="Picture 2" descr="E:\002-KIMS BUSINESS\007-04-1-FIVERR\01-PPT-TEMPLATE\COVER-PSD\05-cut-01.png">
            <a:extLst>
              <a:ext uri="{FF2B5EF4-FFF2-40B4-BE49-F238E27FC236}">
                <a16:creationId xmlns:a16="http://schemas.microsoft.com/office/drawing/2014/main" id="{FB9D57BB-CE89-4E16-8463-A6050FE7D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62176" y="5530354"/>
            <a:ext cx="1333697" cy="2262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002-KIMS BUSINESS\007-04-1-FIVERR\01-PPT-TEMPLATE\COVER-PSD\05-cut-01.png">
            <a:extLst>
              <a:ext uri="{FF2B5EF4-FFF2-40B4-BE49-F238E27FC236}">
                <a16:creationId xmlns:a16="http://schemas.microsoft.com/office/drawing/2014/main" id="{AAE76612-D303-4A1F-9556-4F58FEBAEC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455401" y="3326052"/>
            <a:ext cx="1150267" cy="2059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2">
            <a:extLst>
              <a:ext uri="{FF2B5EF4-FFF2-40B4-BE49-F238E27FC236}">
                <a16:creationId xmlns:a16="http://schemas.microsoft.com/office/drawing/2014/main" id="{A2D5F9D4-3E41-4960-94EE-DFA6C8A7A566}"/>
              </a:ext>
            </a:extLst>
          </p:cNvPr>
          <p:cNvGrpSpPr/>
          <p:nvPr/>
        </p:nvGrpSpPr>
        <p:grpSpPr>
          <a:xfrm>
            <a:off x="4159485" y="1872353"/>
            <a:ext cx="3761788" cy="899495"/>
            <a:chOff x="200944" y="4307149"/>
            <a:chExt cx="4687727" cy="899495"/>
          </a:xfrm>
        </p:grpSpPr>
        <p:sp>
          <p:nvSpPr>
            <p:cNvPr id="48" name="TextBox 47">
              <a:extLst>
                <a:ext uri="{FF2B5EF4-FFF2-40B4-BE49-F238E27FC236}">
                  <a16:creationId xmlns:a16="http://schemas.microsoft.com/office/drawing/2014/main" id="{F47323F3-3C27-48C0-AD2F-D2482B3148A5}"/>
                </a:ext>
              </a:extLst>
            </p:cNvPr>
            <p:cNvSpPr txBox="1"/>
            <p:nvPr/>
          </p:nvSpPr>
          <p:spPr>
            <a:xfrm>
              <a:off x="245430" y="4560313"/>
              <a:ext cx="4620351" cy="646331"/>
            </a:xfrm>
            <a:prstGeom prst="rect">
              <a:avLst/>
            </a:prstGeom>
            <a:noFill/>
          </p:spPr>
          <p:txBody>
            <a:bodyPr wrap="square" rtlCol="0">
              <a:spAutoFit/>
            </a:bodyPr>
            <a:lstStyle/>
            <a:p>
              <a:pPr algn="r"/>
              <a:r>
                <a:rPr lang="en-US" altLang="ko-KR" sz="1200" dirty="0">
                  <a:solidFill>
                    <a:schemeClr val="bg1"/>
                  </a:solidFill>
                  <a:cs typeface="Arial" pitchFamily="34" charset="0"/>
                </a:rPr>
                <a:t>Whatever the services you provided to your Customers, all can be record in Expense Report. For ex, Transportation, Packing etc..</a:t>
              </a:r>
            </a:p>
          </p:txBody>
        </p:sp>
        <p:sp>
          <p:nvSpPr>
            <p:cNvPr id="49" name="TextBox 48">
              <a:extLst>
                <a:ext uri="{FF2B5EF4-FFF2-40B4-BE49-F238E27FC236}">
                  <a16:creationId xmlns:a16="http://schemas.microsoft.com/office/drawing/2014/main" id="{C29A07C4-1FE4-4AB1-9B70-7B579023ADBA}"/>
                </a:ext>
              </a:extLst>
            </p:cNvPr>
            <p:cNvSpPr txBox="1"/>
            <p:nvPr/>
          </p:nvSpPr>
          <p:spPr>
            <a:xfrm>
              <a:off x="200944" y="4307149"/>
              <a:ext cx="4687727" cy="276999"/>
            </a:xfrm>
            <a:prstGeom prst="rect">
              <a:avLst/>
            </a:prstGeom>
            <a:noFill/>
          </p:spPr>
          <p:txBody>
            <a:bodyPr wrap="square" rtlCol="0">
              <a:spAutoFit/>
            </a:bodyPr>
            <a:lstStyle/>
            <a:p>
              <a:pPr algn="r"/>
              <a:r>
                <a:rPr lang="en-US" altLang="ko-KR" sz="1200" b="1" dirty="0">
                  <a:solidFill>
                    <a:schemeClr val="bg1"/>
                  </a:solidFill>
                  <a:cs typeface="Arial" pitchFamily="34" charset="0"/>
                </a:rPr>
                <a:t>Expense Report</a:t>
              </a:r>
            </a:p>
          </p:txBody>
        </p:sp>
      </p:grpSp>
      <p:grpSp>
        <p:nvGrpSpPr>
          <p:cNvPr id="4" name="Group 32">
            <a:extLst>
              <a:ext uri="{FF2B5EF4-FFF2-40B4-BE49-F238E27FC236}">
                <a16:creationId xmlns:a16="http://schemas.microsoft.com/office/drawing/2014/main" id="{16149485-0246-4A7A-AF5B-6F0894FA356F}"/>
              </a:ext>
            </a:extLst>
          </p:cNvPr>
          <p:cNvGrpSpPr/>
          <p:nvPr/>
        </p:nvGrpSpPr>
        <p:grpSpPr>
          <a:xfrm>
            <a:off x="4265746" y="2975394"/>
            <a:ext cx="3761788" cy="899495"/>
            <a:chOff x="200944" y="4307149"/>
            <a:chExt cx="4687727" cy="899495"/>
          </a:xfrm>
        </p:grpSpPr>
        <p:sp>
          <p:nvSpPr>
            <p:cNvPr id="51" name="TextBox 50">
              <a:extLst>
                <a:ext uri="{FF2B5EF4-FFF2-40B4-BE49-F238E27FC236}">
                  <a16:creationId xmlns:a16="http://schemas.microsoft.com/office/drawing/2014/main" id="{8F68CF1D-A132-48F5-8041-165FCEE6F143}"/>
                </a:ext>
              </a:extLst>
            </p:cNvPr>
            <p:cNvSpPr txBox="1"/>
            <p:nvPr/>
          </p:nvSpPr>
          <p:spPr>
            <a:xfrm>
              <a:off x="245430" y="4560313"/>
              <a:ext cx="4620351" cy="646331"/>
            </a:xfrm>
            <a:prstGeom prst="rect">
              <a:avLst/>
            </a:prstGeom>
            <a:noFill/>
          </p:spPr>
          <p:txBody>
            <a:bodyPr wrap="square" rtlCol="0">
              <a:spAutoFit/>
            </a:bodyPr>
            <a:lstStyle/>
            <a:p>
              <a:r>
                <a:rPr lang="en-US" altLang="ko-KR" sz="1200" dirty="0">
                  <a:solidFill>
                    <a:schemeClr val="bg1"/>
                  </a:solidFill>
                  <a:cs typeface="Arial" pitchFamily="34" charset="0"/>
                </a:rPr>
                <a:t>Whatever the services you have provided to your Customers, we can make single Invoice by using Expense Report on Schedule basis.</a:t>
              </a:r>
            </a:p>
          </p:txBody>
        </p:sp>
        <p:sp>
          <p:nvSpPr>
            <p:cNvPr id="52" name="TextBox 51">
              <a:extLst>
                <a:ext uri="{FF2B5EF4-FFF2-40B4-BE49-F238E27FC236}">
                  <a16:creationId xmlns:a16="http://schemas.microsoft.com/office/drawing/2014/main" id="{52974761-561B-48B2-B201-D8A188823A60}"/>
                </a:ext>
              </a:extLst>
            </p:cNvPr>
            <p:cNvSpPr txBox="1"/>
            <p:nvPr/>
          </p:nvSpPr>
          <p:spPr>
            <a:xfrm>
              <a:off x="200944" y="4307149"/>
              <a:ext cx="4687727" cy="276999"/>
            </a:xfrm>
            <a:prstGeom prst="rect">
              <a:avLst/>
            </a:prstGeom>
            <a:noFill/>
          </p:spPr>
          <p:txBody>
            <a:bodyPr wrap="square" rtlCol="0">
              <a:spAutoFit/>
            </a:bodyPr>
            <a:lstStyle/>
            <a:p>
              <a:r>
                <a:rPr lang="en-US" altLang="ko-KR" sz="1200" b="1" dirty="0">
                  <a:solidFill>
                    <a:schemeClr val="bg1"/>
                  </a:solidFill>
                  <a:cs typeface="Arial" pitchFamily="34" charset="0"/>
                </a:rPr>
                <a:t>Invoice for Client Expenses</a:t>
              </a:r>
            </a:p>
          </p:txBody>
        </p:sp>
      </p:grpSp>
      <p:grpSp>
        <p:nvGrpSpPr>
          <p:cNvPr id="5" name="Group 32">
            <a:extLst>
              <a:ext uri="{FF2B5EF4-FFF2-40B4-BE49-F238E27FC236}">
                <a16:creationId xmlns:a16="http://schemas.microsoft.com/office/drawing/2014/main" id="{33DE773B-7A23-46E5-9AFD-F4439600BE43}"/>
              </a:ext>
            </a:extLst>
          </p:cNvPr>
          <p:cNvGrpSpPr/>
          <p:nvPr/>
        </p:nvGrpSpPr>
        <p:grpSpPr>
          <a:xfrm>
            <a:off x="4147886" y="4034953"/>
            <a:ext cx="3761788" cy="899495"/>
            <a:chOff x="200944" y="4307149"/>
            <a:chExt cx="4687727" cy="899495"/>
          </a:xfrm>
        </p:grpSpPr>
        <p:sp>
          <p:nvSpPr>
            <p:cNvPr id="54" name="TextBox 53">
              <a:extLst>
                <a:ext uri="{FF2B5EF4-FFF2-40B4-BE49-F238E27FC236}">
                  <a16:creationId xmlns:a16="http://schemas.microsoft.com/office/drawing/2014/main" id="{D521B6D8-1F38-4D57-AC82-9EC1C664478F}"/>
                </a:ext>
              </a:extLst>
            </p:cNvPr>
            <p:cNvSpPr txBox="1"/>
            <p:nvPr/>
          </p:nvSpPr>
          <p:spPr>
            <a:xfrm>
              <a:off x="245430" y="4560313"/>
              <a:ext cx="4620351" cy="646331"/>
            </a:xfrm>
            <a:prstGeom prst="rect">
              <a:avLst/>
            </a:prstGeom>
            <a:noFill/>
          </p:spPr>
          <p:txBody>
            <a:bodyPr wrap="square" rtlCol="0">
              <a:spAutoFit/>
            </a:bodyPr>
            <a:lstStyle/>
            <a:p>
              <a:pPr algn="r"/>
              <a:r>
                <a:rPr lang="en-US" altLang="ko-KR" sz="1200" dirty="0">
                  <a:solidFill>
                    <a:schemeClr val="bg1"/>
                  </a:solidFill>
                  <a:cs typeface="Arial" pitchFamily="34" charset="0"/>
                </a:rPr>
                <a:t>Your Customer's will store their Material on your Warehouse. Based on their Material Volume, Users can make Invoice for all Items.</a:t>
              </a:r>
            </a:p>
          </p:txBody>
        </p:sp>
        <p:sp>
          <p:nvSpPr>
            <p:cNvPr id="55" name="TextBox 54">
              <a:extLst>
                <a:ext uri="{FF2B5EF4-FFF2-40B4-BE49-F238E27FC236}">
                  <a16:creationId xmlns:a16="http://schemas.microsoft.com/office/drawing/2014/main" id="{D6DA01B7-0F08-448C-9826-1F7EDD9CBF6C}"/>
                </a:ext>
              </a:extLst>
            </p:cNvPr>
            <p:cNvSpPr txBox="1"/>
            <p:nvPr/>
          </p:nvSpPr>
          <p:spPr>
            <a:xfrm>
              <a:off x="200944" y="4307149"/>
              <a:ext cx="4687727" cy="276999"/>
            </a:xfrm>
            <a:prstGeom prst="rect">
              <a:avLst/>
            </a:prstGeom>
            <a:noFill/>
          </p:spPr>
          <p:txBody>
            <a:bodyPr wrap="square" rtlCol="0">
              <a:spAutoFit/>
            </a:bodyPr>
            <a:lstStyle/>
            <a:p>
              <a:pPr algn="r"/>
              <a:r>
                <a:rPr lang="en-US" altLang="ko-KR" sz="1200" b="1" dirty="0">
                  <a:solidFill>
                    <a:schemeClr val="bg1"/>
                  </a:solidFill>
                  <a:cs typeface="Arial" pitchFamily="34" charset="0"/>
                </a:rPr>
                <a:t>Invoice for Storage Utilization</a:t>
              </a:r>
            </a:p>
          </p:txBody>
        </p:sp>
      </p:grpSp>
      <p:grpSp>
        <p:nvGrpSpPr>
          <p:cNvPr id="6" name="Group 32">
            <a:extLst>
              <a:ext uri="{FF2B5EF4-FFF2-40B4-BE49-F238E27FC236}">
                <a16:creationId xmlns:a16="http://schemas.microsoft.com/office/drawing/2014/main" id="{33A06016-287E-4567-B146-A249A11AB3C8}"/>
              </a:ext>
            </a:extLst>
          </p:cNvPr>
          <p:cNvGrpSpPr/>
          <p:nvPr/>
        </p:nvGrpSpPr>
        <p:grpSpPr>
          <a:xfrm>
            <a:off x="4254147" y="5137994"/>
            <a:ext cx="3761788" cy="899495"/>
            <a:chOff x="200944" y="4307149"/>
            <a:chExt cx="4687727" cy="899495"/>
          </a:xfrm>
        </p:grpSpPr>
        <p:sp>
          <p:nvSpPr>
            <p:cNvPr id="57" name="TextBox 56">
              <a:extLst>
                <a:ext uri="{FF2B5EF4-FFF2-40B4-BE49-F238E27FC236}">
                  <a16:creationId xmlns:a16="http://schemas.microsoft.com/office/drawing/2014/main" id="{2D994D1F-0EC6-4D40-A1FF-C24345FADD6A}"/>
                </a:ext>
              </a:extLst>
            </p:cNvPr>
            <p:cNvSpPr txBox="1"/>
            <p:nvPr/>
          </p:nvSpPr>
          <p:spPr>
            <a:xfrm>
              <a:off x="245430" y="4560313"/>
              <a:ext cx="4620351" cy="646331"/>
            </a:xfrm>
            <a:prstGeom prst="rect">
              <a:avLst/>
            </a:prstGeom>
            <a:noFill/>
          </p:spPr>
          <p:txBody>
            <a:bodyPr wrap="square" rtlCol="0">
              <a:spAutoFit/>
            </a:bodyPr>
            <a:lstStyle/>
            <a:p>
              <a:r>
                <a:rPr lang="en-US" altLang="ko-KR" sz="1200" dirty="0">
                  <a:solidFill>
                    <a:schemeClr val="bg1"/>
                  </a:solidFill>
                  <a:cs typeface="Arial" pitchFamily="34" charset="0"/>
                </a:rPr>
                <a:t>User can make single Payment for one Invoice or multiple Invoices. Advanced Payment creation also possible in our system.</a:t>
              </a:r>
            </a:p>
          </p:txBody>
        </p:sp>
        <p:sp>
          <p:nvSpPr>
            <p:cNvPr id="58" name="TextBox 57">
              <a:extLst>
                <a:ext uri="{FF2B5EF4-FFF2-40B4-BE49-F238E27FC236}">
                  <a16:creationId xmlns:a16="http://schemas.microsoft.com/office/drawing/2014/main" id="{DF192094-615E-4D08-822F-0DD73CF625B3}"/>
                </a:ext>
              </a:extLst>
            </p:cNvPr>
            <p:cNvSpPr txBox="1"/>
            <p:nvPr/>
          </p:nvSpPr>
          <p:spPr>
            <a:xfrm>
              <a:off x="200944" y="4307149"/>
              <a:ext cx="4687727" cy="276999"/>
            </a:xfrm>
            <a:prstGeom prst="rect">
              <a:avLst/>
            </a:prstGeom>
            <a:noFill/>
          </p:spPr>
          <p:txBody>
            <a:bodyPr wrap="square" rtlCol="0">
              <a:spAutoFit/>
            </a:bodyPr>
            <a:lstStyle/>
            <a:p>
              <a:r>
                <a:rPr lang="en-US" altLang="ko-KR" sz="1200" b="1" dirty="0">
                  <a:solidFill>
                    <a:schemeClr val="bg1"/>
                  </a:solidFill>
                  <a:cs typeface="Arial" pitchFamily="34" charset="0"/>
                </a:rPr>
                <a:t>Client Payments</a:t>
              </a:r>
            </a:p>
          </p:txBody>
        </p:sp>
      </p:grpSp>
      <p:grpSp>
        <p:nvGrpSpPr>
          <p:cNvPr id="7" name="그룹 87">
            <a:extLst>
              <a:ext uri="{FF2B5EF4-FFF2-40B4-BE49-F238E27FC236}">
                <a16:creationId xmlns:a16="http://schemas.microsoft.com/office/drawing/2014/main" id="{01CF5A1E-96A8-41A1-89E8-56CD56440BD3}"/>
              </a:ext>
            </a:extLst>
          </p:cNvPr>
          <p:cNvGrpSpPr/>
          <p:nvPr/>
        </p:nvGrpSpPr>
        <p:grpSpPr>
          <a:xfrm>
            <a:off x="1015627" y="4349790"/>
            <a:ext cx="2523434" cy="1065203"/>
            <a:chOff x="1682410" y="2217893"/>
            <a:chExt cx="2019261" cy="852379"/>
          </a:xfrm>
          <a:solidFill>
            <a:schemeClr val="bg1">
              <a:lumMod val="85000"/>
            </a:schemeClr>
          </a:solidFill>
        </p:grpSpPr>
        <p:grpSp>
          <p:nvGrpSpPr>
            <p:cNvPr id="8" name="그룹 86">
              <a:extLst>
                <a:ext uri="{FF2B5EF4-FFF2-40B4-BE49-F238E27FC236}">
                  <a16:creationId xmlns:a16="http://schemas.microsoft.com/office/drawing/2014/main" id="{46DC49DF-5AFB-440F-8ECB-3843F7F4D592}"/>
                </a:ext>
              </a:extLst>
            </p:cNvPr>
            <p:cNvGrpSpPr/>
            <p:nvPr/>
          </p:nvGrpSpPr>
          <p:grpSpPr>
            <a:xfrm>
              <a:off x="1774163" y="2217893"/>
              <a:ext cx="1927508" cy="852379"/>
              <a:chOff x="1774163" y="2217893"/>
              <a:chExt cx="1927508" cy="852379"/>
            </a:xfrm>
            <a:grpFill/>
          </p:grpSpPr>
          <p:sp>
            <p:nvSpPr>
              <p:cNvPr id="62" name="Freeform 18">
                <a:extLst>
                  <a:ext uri="{FF2B5EF4-FFF2-40B4-BE49-F238E27FC236}">
                    <a16:creationId xmlns:a16="http://schemas.microsoft.com/office/drawing/2014/main" id="{1A86191F-1373-4CF4-B1A2-917D9C71A473}"/>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Freeform 19">
                <a:extLst>
                  <a:ext uri="{FF2B5EF4-FFF2-40B4-BE49-F238E27FC236}">
                    <a16:creationId xmlns:a16="http://schemas.microsoft.com/office/drawing/2014/main" id="{92A9D9A2-B4B2-49DE-817B-4435928AD177}"/>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1" name="직사각형 85">
              <a:extLst>
                <a:ext uri="{FF2B5EF4-FFF2-40B4-BE49-F238E27FC236}">
                  <a16:creationId xmlns:a16="http://schemas.microsoft.com/office/drawing/2014/main" id="{B7A92156-AF78-4CC0-91B2-B7A057A049DA}"/>
                </a:ext>
              </a:extLst>
            </p:cNvPr>
            <p:cNvSpPr/>
            <p:nvPr/>
          </p:nvSpPr>
          <p:spPr>
            <a:xfrm rot="18740140">
              <a:off x="1894195" y="2506511"/>
              <a:ext cx="285737" cy="709307"/>
            </a:xfrm>
            <a:prstGeom prst="rect">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9" name="그룹 88">
            <a:extLst>
              <a:ext uri="{FF2B5EF4-FFF2-40B4-BE49-F238E27FC236}">
                <a16:creationId xmlns:a16="http://schemas.microsoft.com/office/drawing/2014/main" id="{90C15BBF-79BC-4354-8464-D36A001EFF62}"/>
              </a:ext>
            </a:extLst>
          </p:cNvPr>
          <p:cNvGrpSpPr/>
          <p:nvPr/>
        </p:nvGrpSpPr>
        <p:grpSpPr>
          <a:xfrm>
            <a:off x="1015627" y="2061903"/>
            <a:ext cx="2523434" cy="1065203"/>
            <a:chOff x="1682410" y="2217893"/>
            <a:chExt cx="2019261" cy="852379"/>
          </a:xfrm>
          <a:solidFill>
            <a:schemeClr val="bg1">
              <a:lumMod val="85000"/>
            </a:schemeClr>
          </a:solidFill>
        </p:grpSpPr>
        <p:grpSp>
          <p:nvGrpSpPr>
            <p:cNvPr id="10" name="그룹 89">
              <a:extLst>
                <a:ext uri="{FF2B5EF4-FFF2-40B4-BE49-F238E27FC236}">
                  <a16:creationId xmlns:a16="http://schemas.microsoft.com/office/drawing/2014/main" id="{7FFBB734-A11A-4C7D-9E4D-81C7E1A809A7}"/>
                </a:ext>
              </a:extLst>
            </p:cNvPr>
            <p:cNvGrpSpPr/>
            <p:nvPr/>
          </p:nvGrpSpPr>
          <p:grpSpPr>
            <a:xfrm>
              <a:off x="1774163" y="2217893"/>
              <a:ext cx="1927508" cy="852379"/>
              <a:chOff x="1774163" y="2217893"/>
              <a:chExt cx="1927508" cy="852379"/>
            </a:xfrm>
            <a:grpFill/>
          </p:grpSpPr>
          <p:sp>
            <p:nvSpPr>
              <p:cNvPr id="67" name="Freeform 18">
                <a:extLst>
                  <a:ext uri="{FF2B5EF4-FFF2-40B4-BE49-F238E27FC236}">
                    <a16:creationId xmlns:a16="http://schemas.microsoft.com/office/drawing/2014/main" id="{D48C12DF-0664-472C-A991-3FD9C6AA1EF7}"/>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Freeform 19">
                <a:extLst>
                  <a:ext uri="{FF2B5EF4-FFF2-40B4-BE49-F238E27FC236}">
                    <a16:creationId xmlns:a16="http://schemas.microsoft.com/office/drawing/2014/main" id="{E50F6835-6D34-4D88-954F-DE129D8E189B}"/>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6" name="직사각형 90">
              <a:extLst>
                <a:ext uri="{FF2B5EF4-FFF2-40B4-BE49-F238E27FC236}">
                  <a16:creationId xmlns:a16="http://schemas.microsoft.com/office/drawing/2014/main" id="{3F6021CE-E5CA-46D5-BA80-FD296DC09948}"/>
                </a:ext>
              </a:extLst>
            </p:cNvPr>
            <p:cNvSpPr/>
            <p:nvPr/>
          </p:nvSpPr>
          <p:spPr>
            <a:xfrm rot="18740140">
              <a:off x="1894195" y="2506511"/>
              <a:ext cx="285737" cy="709307"/>
            </a:xfrm>
            <a:prstGeom prst="rect">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그룹 93">
            <a:extLst>
              <a:ext uri="{FF2B5EF4-FFF2-40B4-BE49-F238E27FC236}">
                <a16:creationId xmlns:a16="http://schemas.microsoft.com/office/drawing/2014/main" id="{F0797998-48C0-480D-A175-D9F86622E9B7}"/>
              </a:ext>
            </a:extLst>
          </p:cNvPr>
          <p:cNvGrpSpPr/>
          <p:nvPr/>
        </p:nvGrpSpPr>
        <p:grpSpPr>
          <a:xfrm rot="10800000" flipV="1">
            <a:off x="8712232" y="5325601"/>
            <a:ext cx="2523434" cy="1065203"/>
            <a:chOff x="1682410" y="2217893"/>
            <a:chExt cx="2019261" cy="852379"/>
          </a:xfrm>
          <a:solidFill>
            <a:schemeClr val="bg1">
              <a:lumMod val="85000"/>
            </a:schemeClr>
          </a:solidFill>
        </p:grpSpPr>
        <p:grpSp>
          <p:nvGrpSpPr>
            <p:cNvPr id="12" name="그룹 94">
              <a:extLst>
                <a:ext uri="{FF2B5EF4-FFF2-40B4-BE49-F238E27FC236}">
                  <a16:creationId xmlns:a16="http://schemas.microsoft.com/office/drawing/2014/main" id="{E44D978B-0B71-4F74-942B-E949AF329071}"/>
                </a:ext>
              </a:extLst>
            </p:cNvPr>
            <p:cNvGrpSpPr/>
            <p:nvPr/>
          </p:nvGrpSpPr>
          <p:grpSpPr>
            <a:xfrm>
              <a:off x="1774163" y="2217893"/>
              <a:ext cx="1927508" cy="852379"/>
              <a:chOff x="1774163" y="2217893"/>
              <a:chExt cx="1927508" cy="852379"/>
            </a:xfrm>
            <a:grpFill/>
          </p:grpSpPr>
          <p:sp>
            <p:nvSpPr>
              <p:cNvPr id="72" name="Freeform 18">
                <a:extLst>
                  <a:ext uri="{FF2B5EF4-FFF2-40B4-BE49-F238E27FC236}">
                    <a16:creationId xmlns:a16="http://schemas.microsoft.com/office/drawing/2014/main" id="{31AD42C8-14D7-4BB6-81B7-86F5919B5DFC}"/>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Freeform 19">
                <a:extLst>
                  <a:ext uri="{FF2B5EF4-FFF2-40B4-BE49-F238E27FC236}">
                    <a16:creationId xmlns:a16="http://schemas.microsoft.com/office/drawing/2014/main" id="{5ADD6B09-F150-4B20-A7FF-9DC706C8A919}"/>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1" name="직사각형 95">
              <a:extLst>
                <a:ext uri="{FF2B5EF4-FFF2-40B4-BE49-F238E27FC236}">
                  <a16:creationId xmlns:a16="http://schemas.microsoft.com/office/drawing/2014/main" id="{E15235EB-6DB5-429B-B4F9-C22C9A470621}"/>
                </a:ext>
              </a:extLst>
            </p:cNvPr>
            <p:cNvSpPr/>
            <p:nvPr/>
          </p:nvSpPr>
          <p:spPr>
            <a:xfrm rot="18740140">
              <a:off x="1894195" y="2506511"/>
              <a:ext cx="285737" cy="709307"/>
            </a:xfrm>
            <a:prstGeom prst="rect">
              <a:avLst/>
            </a:prstGeom>
            <a:solidFill>
              <a:schemeClr val="accent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3" name="그룹 98">
            <a:extLst>
              <a:ext uri="{FF2B5EF4-FFF2-40B4-BE49-F238E27FC236}">
                <a16:creationId xmlns:a16="http://schemas.microsoft.com/office/drawing/2014/main" id="{90B4AF84-3410-418D-8683-69634E6839F7}"/>
              </a:ext>
            </a:extLst>
          </p:cNvPr>
          <p:cNvGrpSpPr/>
          <p:nvPr/>
        </p:nvGrpSpPr>
        <p:grpSpPr>
          <a:xfrm rot="10800000" flipV="1">
            <a:off x="8712232" y="3034626"/>
            <a:ext cx="2523434" cy="1065203"/>
            <a:chOff x="1682410" y="2217893"/>
            <a:chExt cx="2019261" cy="852379"/>
          </a:xfrm>
          <a:solidFill>
            <a:schemeClr val="bg1">
              <a:lumMod val="85000"/>
            </a:schemeClr>
          </a:solidFill>
        </p:grpSpPr>
        <p:grpSp>
          <p:nvGrpSpPr>
            <p:cNvPr id="14" name="그룹 99">
              <a:extLst>
                <a:ext uri="{FF2B5EF4-FFF2-40B4-BE49-F238E27FC236}">
                  <a16:creationId xmlns:a16="http://schemas.microsoft.com/office/drawing/2014/main" id="{7B7F50BF-B7B6-4BC7-ACD0-E1D207AD3E2C}"/>
                </a:ext>
              </a:extLst>
            </p:cNvPr>
            <p:cNvGrpSpPr/>
            <p:nvPr/>
          </p:nvGrpSpPr>
          <p:grpSpPr>
            <a:xfrm>
              <a:off x="1774163" y="2217893"/>
              <a:ext cx="1927508" cy="852379"/>
              <a:chOff x="1774163" y="2217893"/>
              <a:chExt cx="1927508" cy="852379"/>
            </a:xfrm>
            <a:grpFill/>
          </p:grpSpPr>
          <p:sp>
            <p:nvSpPr>
              <p:cNvPr id="77" name="Freeform 18">
                <a:extLst>
                  <a:ext uri="{FF2B5EF4-FFF2-40B4-BE49-F238E27FC236}">
                    <a16:creationId xmlns:a16="http://schemas.microsoft.com/office/drawing/2014/main" id="{FAFB2F86-C169-428E-964A-AFA075A58E8A}"/>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Freeform 19">
                <a:extLst>
                  <a:ext uri="{FF2B5EF4-FFF2-40B4-BE49-F238E27FC236}">
                    <a16:creationId xmlns:a16="http://schemas.microsoft.com/office/drawing/2014/main" id="{6AB1489E-08D6-4847-BC5F-1E617A1375BF}"/>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6" name="직사각형 100">
              <a:extLst>
                <a:ext uri="{FF2B5EF4-FFF2-40B4-BE49-F238E27FC236}">
                  <a16:creationId xmlns:a16="http://schemas.microsoft.com/office/drawing/2014/main" id="{F1E70B82-F90A-440E-820B-CBBABF015D08}"/>
                </a:ext>
              </a:extLst>
            </p:cNvPr>
            <p:cNvSpPr/>
            <p:nvPr/>
          </p:nvSpPr>
          <p:spPr>
            <a:xfrm rot="18740140">
              <a:off x="1894195" y="2506511"/>
              <a:ext cx="285737" cy="709307"/>
            </a:xfrm>
            <a:prstGeom prst="rect">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79" name="Rectangle 21">
            <a:extLst>
              <a:ext uri="{FF2B5EF4-FFF2-40B4-BE49-F238E27FC236}">
                <a16:creationId xmlns:a16="http://schemas.microsoft.com/office/drawing/2014/main" id="{333817EA-7337-43FE-8B58-936C2D6864B0}"/>
              </a:ext>
            </a:extLst>
          </p:cNvPr>
          <p:cNvSpPr/>
          <p:nvPr/>
        </p:nvSpPr>
        <p:spPr>
          <a:xfrm>
            <a:off x="9322398" y="2426166"/>
            <a:ext cx="1142334" cy="639925"/>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그룹 3">
            <a:extLst>
              <a:ext uri="{FF2B5EF4-FFF2-40B4-BE49-F238E27FC236}">
                <a16:creationId xmlns:a16="http://schemas.microsoft.com/office/drawing/2014/main" id="{5639A761-BD56-4742-A098-3B4573C59190}"/>
              </a:ext>
            </a:extLst>
          </p:cNvPr>
          <p:cNvGrpSpPr/>
          <p:nvPr/>
        </p:nvGrpSpPr>
        <p:grpSpPr>
          <a:xfrm>
            <a:off x="1833725" y="1490838"/>
            <a:ext cx="1116529" cy="741016"/>
            <a:chOff x="9017332" y="4660057"/>
            <a:chExt cx="1116529" cy="741016"/>
          </a:xfrm>
        </p:grpSpPr>
        <p:grpSp>
          <p:nvGrpSpPr>
            <p:cNvPr id="16" name="그룹 106">
              <a:extLst>
                <a:ext uri="{FF2B5EF4-FFF2-40B4-BE49-F238E27FC236}">
                  <a16:creationId xmlns:a16="http://schemas.microsoft.com/office/drawing/2014/main" id="{99AE7487-AEB0-4B9C-8CC0-1D56DAFB1C63}"/>
                </a:ext>
              </a:extLst>
            </p:cNvPr>
            <p:cNvGrpSpPr/>
            <p:nvPr/>
          </p:nvGrpSpPr>
          <p:grpSpPr>
            <a:xfrm>
              <a:off x="9017332" y="4660057"/>
              <a:ext cx="1116529" cy="741016"/>
              <a:chOff x="8890504" y="1819747"/>
              <a:chExt cx="2424749" cy="1609253"/>
            </a:xfrm>
          </p:grpSpPr>
          <p:sp>
            <p:nvSpPr>
              <p:cNvPr id="83" name="사각형: 둥근 모서리 108">
                <a:extLst>
                  <a:ext uri="{FF2B5EF4-FFF2-40B4-BE49-F238E27FC236}">
                    <a16:creationId xmlns:a16="http://schemas.microsoft.com/office/drawing/2014/main" id="{5FE494D7-7D3B-4569-A673-28EC23DF8304}"/>
                  </a:ext>
                </a:extLst>
              </p:cNvPr>
              <p:cNvSpPr/>
              <p:nvPr/>
            </p:nvSpPr>
            <p:spPr>
              <a:xfrm>
                <a:off x="8890504" y="1819747"/>
                <a:ext cx="2338544" cy="16092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사각형: 둥근 모서리 109">
                <a:extLst>
                  <a:ext uri="{FF2B5EF4-FFF2-40B4-BE49-F238E27FC236}">
                    <a16:creationId xmlns:a16="http://schemas.microsoft.com/office/drawing/2014/main" id="{F5906E4D-26C7-437B-AD23-F402B8A2F0D4}"/>
                  </a:ext>
                </a:extLst>
              </p:cNvPr>
              <p:cNvSpPr/>
              <p:nvPr/>
            </p:nvSpPr>
            <p:spPr>
              <a:xfrm>
                <a:off x="9000521" y="1954285"/>
                <a:ext cx="2118510" cy="1340176"/>
              </a:xfrm>
              <a:prstGeom prst="roundRect">
                <a:avLst>
                  <a:gd name="adj" fmla="val 12614"/>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사각형: 둥근 모서리 110">
                <a:extLst>
                  <a:ext uri="{FF2B5EF4-FFF2-40B4-BE49-F238E27FC236}">
                    <a16:creationId xmlns:a16="http://schemas.microsoft.com/office/drawing/2014/main" id="{35C39759-121D-45DB-8E68-002AD436DE97}"/>
                  </a:ext>
                </a:extLst>
              </p:cNvPr>
              <p:cNvSpPr/>
              <p:nvPr/>
            </p:nvSpPr>
            <p:spPr>
              <a:xfrm>
                <a:off x="10616628" y="2383996"/>
                <a:ext cx="698625" cy="480754"/>
              </a:xfrm>
              <a:prstGeom prst="roundRect">
                <a:avLst/>
              </a:prstGeom>
              <a:solidFill>
                <a:schemeClr val="accent4"/>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타원 111">
                <a:extLst>
                  <a:ext uri="{FF2B5EF4-FFF2-40B4-BE49-F238E27FC236}">
                    <a16:creationId xmlns:a16="http://schemas.microsoft.com/office/drawing/2014/main" id="{3F7D3D44-CFD5-484A-897E-087EC611B74B}"/>
                  </a:ext>
                </a:extLst>
              </p:cNvPr>
              <p:cNvSpPr/>
              <p:nvPr/>
            </p:nvSpPr>
            <p:spPr>
              <a:xfrm>
                <a:off x="10732612" y="2479518"/>
                <a:ext cx="289711" cy="28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2" name="Block Arc 11">
              <a:extLst>
                <a:ext uri="{FF2B5EF4-FFF2-40B4-BE49-F238E27FC236}">
                  <a16:creationId xmlns:a16="http://schemas.microsoft.com/office/drawing/2014/main" id="{FD4F1077-E96B-4845-9DD2-A56090A5A784}"/>
                </a:ext>
              </a:extLst>
            </p:cNvPr>
            <p:cNvSpPr/>
            <p:nvPr/>
          </p:nvSpPr>
          <p:spPr>
            <a:xfrm>
              <a:off x="9415738" y="4824489"/>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7" name="그룹 2">
            <a:extLst>
              <a:ext uri="{FF2B5EF4-FFF2-40B4-BE49-F238E27FC236}">
                <a16:creationId xmlns:a16="http://schemas.microsoft.com/office/drawing/2014/main" id="{ED8B6662-E737-4084-841E-9D0A36C12436}"/>
              </a:ext>
            </a:extLst>
          </p:cNvPr>
          <p:cNvGrpSpPr/>
          <p:nvPr/>
        </p:nvGrpSpPr>
        <p:grpSpPr>
          <a:xfrm>
            <a:off x="1801261" y="3418107"/>
            <a:ext cx="1181456" cy="1172060"/>
            <a:chOff x="2112749" y="3418107"/>
            <a:chExt cx="1181456" cy="1172060"/>
          </a:xfrm>
        </p:grpSpPr>
        <p:sp>
          <p:nvSpPr>
            <p:cNvPr id="88" name="자유형: 도형 113">
              <a:extLst>
                <a:ext uri="{FF2B5EF4-FFF2-40B4-BE49-F238E27FC236}">
                  <a16:creationId xmlns:a16="http://schemas.microsoft.com/office/drawing/2014/main" id="{02D65830-562E-437E-84C4-8B64E6D4927E}"/>
                </a:ext>
              </a:extLst>
            </p:cNvPr>
            <p:cNvSpPr>
              <a:spLocks noChangeAspect="1"/>
            </p:cNvSpPr>
            <p:nvPr/>
          </p:nvSpPr>
          <p:spPr>
            <a:xfrm rot="2848566">
              <a:off x="2117447" y="3413409"/>
              <a:ext cx="1172060" cy="1181456"/>
            </a:xfrm>
            <a:custGeom>
              <a:avLst/>
              <a:gdLst>
                <a:gd name="connsiteX0" fmla="*/ 302812 w 1172060"/>
                <a:gd name="connsiteY0" fmla="*/ 668924 h 1181456"/>
                <a:gd name="connsiteX1" fmla="*/ 629231 w 1172060"/>
                <a:gd name="connsiteY1" fmla="*/ 315506 h 1181456"/>
                <a:gd name="connsiteX2" fmla="*/ 1063707 w 1172060"/>
                <a:gd name="connsiteY2" fmla="*/ 395423 h 1181456"/>
                <a:gd name="connsiteX3" fmla="*/ 998378 w 1172060"/>
                <a:gd name="connsiteY3" fmla="*/ 964382 h 1181456"/>
                <a:gd name="connsiteX4" fmla="*/ 403821 w 1172060"/>
                <a:gd name="connsiteY4" fmla="*/ 1073546 h 1181456"/>
                <a:gd name="connsiteX5" fmla="*/ 403085 w 1172060"/>
                <a:gd name="connsiteY5" fmla="*/ 1072441 h 1181456"/>
                <a:gd name="connsiteX6" fmla="*/ 302812 w 1172060"/>
                <a:gd name="connsiteY6" fmla="*/ 668924 h 1181456"/>
                <a:gd name="connsiteX7" fmla="*/ 237854 w 1172060"/>
                <a:gd name="connsiteY7" fmla="*/ 595408 h 1181456"/>
                <a:gd name="connsiteX8" fmla="*/ 542985 w 1172060"/>
                <a:gd name="connsiteY8" fmla="*/ 262697 h 1181456"/>
                <a:gd name="connsiteX9" fmla="*/ 561746 w 1172060"/>
                <a:gd name="connsiteY9" fmla="*/ 261886 h 1181456"/>
                <a:gd name="connsiteX10" fmla="*/ 600889 w 1172060"/>
                <a:gd name="connsiteY10" fmla="*/ 297782 h 1181456"/>
                <a:gd name="connsiteX11" fmla="*/ 601700 w 1172060"/>
                <a:gd name="connsiteY11" fmla="*/ 316543 h 1181456"/>
                <a:gd name="connsiteX12" fmla="*/ 296568 w 1172060"/>
                <a:gd name="connsiteY12" fmla="*/ 649254 h 1181456"/>
                <a:gd name="connsiteX13" fmla="*/ 277807 w 1172060"/>
                <a:gd name="connsiteY13" fmla="*/ 650065 h 1181456"/>
                <a:gd name="connsiteX14" fmla="*/ 238665 w 1172060"/>
                <a:gd name="connsiteY14" fmla="*/ 614168 h 1181456"/>
                <a:gd name="connsiteX15" fmla="*/ 237854 w 1172060"/>
                <a:gd name="connsiteY15" fmla="*/ 595408 h 1181456"/>
                <a:gd name="connsiteX16" fmla="*/ 170715 w 1172060"/>
                <a:gd name="connsiteY16" fmla="*/ 196213 h 1181456"/>
                <a:gd name="connsiteX17" fmla="*/ 330127 w 1172060"/>
                <a:gd name="connsiteY17" fmla="*/ 165192 h 1181456"/>
                <a:gd name="connsiteX18" fmla="*/ 440075 w 1172060"/>
                <a:gd name="connsiteY18" fmla="*/ 1218 h 1181456"/>
                <a:gd name="connsiteX19" fmla="*/ 521596 w 1172060"/>
                <a:gd name="connsiteY19" fmla="*/ 248757 h 1181456"/>
                <a:gd name="connsiteX20" fmla="*/ 234141 w 1172060"/>
                <a:gd name="connsiteY20" fmla="*/ 569990 h 1181456"/>
                <a:gd name="connsiteX21" fmla="*/ 35337 w 1172060"/>
                <a:gd name="connsiteY21" fmla="*/ 578003 h 1181456"/>
                <a:gd name="connsiteX22" fmla="*/ 123970 w 1172060"/>
                <a:gd name="connsiteY22" fmla="*/ 403571 h 1181456"/>
                <a:gd name="connsiteX23" fmla="*/ 170715 w 1172060"/>
                <a:gd name="connsiteY23" fmla="*/ 196213 h 118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2060" h="1181456">
                  <a:moveTo>
                    <a:pt x="302812" y="668924"/>
                  </a:moveTo>
                  <a:lnTo>
                    <a:pt x="629231" y="315506"/>
                  </a:lnTo>
                  <a:cubicBezTo>
                    <a:pt x="848283" y="306381"/>
                    <a:pt x="978182" y="305056"/>
                    <a:pt x="1063707" y="395423"/>
                  </a:cubicBezTo>
                  <a:cubicBezTo>
                    <a:pt x="1170280" y="508029"/>
                    <a:pt x="1267197" y="650379"/>
                    <a:pt x="998378" y="964382"/>
                  </a:cubicBezTo>
                  <a:cubicBezTo>
                    <a:pt x="696240" y="1276281"/>
                    <a:pt x="521556" y="1194524"/>
                    <a:pt x="403821" y="1073546"/>
                  </a:cubicBezTo>
                  <a:lnTo>
                    <a:pt x="403085" y="1072441"/>
                  </a:lnTo>
                  <a:cubicBezTo>
                    <a:pt x="324908" y="984678"/>
                    <a:pt x="302320" y="883213"/>
                    <a:pt x="302812" y="668924"/>
                  </a:cubicBezTo>
                  <a:close/>
                  <a:moveTo>
                    <a:pt x="237854" y="595408"/>
                  </a:moveTo>
                  <a:lnTo>
                    <a:pt x="542985" y="262697"/>
                  </a:lnTo>
                  <a:cubicBezTo>
                    <a:pt x="547942" y="257292"/>
                    <a:pt x="556341" y="256929"/>
                    <a:pt x="561746" y="261886"/>
                  </a:cubicBezTo>
                  <a:lnTo>
                    <a:pt x="600889" y="297782"/>
                  </a:lnTo>
                  <a:cubicBezTo>
                    <a:pt x="606293" y="302739"/>
                    <a:pt x="606657" y="311139"/>
                    <a:pt x="601700" y="316543"/>
                  </a:cubicBezTo>
                  <a:lnTo>
                    <a:pt x="296568" y="649254"/>
                  </a:lnTo>
                  <a:cubicBezTo>
                    <a:pt x="291611" y="654659"/>
                    <a:pt x="283212" y="655022"/>
                    <a:pt x="277807" y="650065"/>
                  </a:cubicBezTo>
                  <a:lnTo>
                    <a:pt x="238665" y="614168"/>
                  </a:lnTo>
                  <a:cubicBezTo>
                    <a:pt x="233260" y="609211"/>
                    <a:pt x="232898" y="600812"/>
                    <a:pt x="237854" y="595408"/>
                  </a:cubicBezTo>
                  <a:close/>
                  <a:moveTo>
                    <a:pt x="170715" y="196213"/>
                  </a:moveTo>
                  <a:cubicBezTo>
                    <a:pt x="239941" y="133429"/>
                    <a:pt x="250327" y="149631"/>
                    <a:pt x="330127" y="165192"/>
                  </a:cubicBezTo>
                  <a:cubicBezTo>
                    <a:pt x="445765" y="184636"/>
                    <a:pt x="396659" y="17962"/>
                    <a:pt x="440075" y="1218"/>
                  </a:cubicBezTo>
                  <a:cubicBezTo>
                    <a:pt x="478089" y="-13442"/>
                    <a:pt x="565874" y="106294"/>
                    <a:pt x="521596" y="248757"/>
                  </a:cubicBezTo>
                  <a:cubicBezTo>
                    <a:pt x="421713" y="357668"/>
                    <a:pt x="334023" y="461079"/>
                    <a:pt x="234141" y="569990"/>
                  </a:cubicBezTo>
                  <a:cubicBezTo>
                    <a:pt x="126009" y="620334"/>
                    <a:pt x="81210" y="609522"/>
                    <a:pt x="35337" y="578003"/>
                  </a:cubicBezTo>
                  <a:cubicBezTo>
                    <a:pt x="-10537" y="546484"/>
                    <a:pt x="-37835" y="446419"/>
                    <a:pt x="123970" y="403571"/>
                  </a:cubicBezTo>
                  <a:cubicBezTo>
                    <a:pt x="185254" y="392132"/>
                    <a:pt x="69653" y="346354"/>
                    <a:pt x="170715" y="1962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9" name="Block Arc 11">
              <a:extLst>
                <a:ext uri="{FF2B5EF4-FFF2-40B4-BE49-F238E27FC236}">
                  <a16:creationId xmlns:a16="http://schemas.microsoft.com/office/drawing/2014/main" id="{055A7CF9-BB3B-4995-AB6C-F2FF19999200}"/>
                </a:ext>
              </a:extLst>
            </p:cNvPr>
            <p:cNvSpPr/>
            <p:nvPr/>
          </p:nvSpPr>
          <p:spPr>
            <a:xfrm>
              <a:off x="2575942" y="4011357"/>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grpSp>
        <p:nvGrpSpPr>
          <p:cNvPr id="18" name="그룹 5">
            <a:extLst>
              <a:ext uri="{FF2B5EF4-FFF2-40B4-BE49-F238E27FC236}">
                <a16:creationId xmlns:a16="http://schemas.microsoft.com/office/drawing/2014/main" id="{5F691474-0A83-4257-953C-8ABAA757CA9F}"/>
              </a:ext>
            </a:extLst>
          </p:cNvPr>
          <p:cNvGrpSpPr/>
          <p:nvPr/>
        </p:nvGrpSpPr>
        <p:grpSpPr>
          <a:xfrm>
            <a:off x="9436365" y="4552694"/>
            <a:ext cx="914400" cy="914400"/>
            <a:chOff x="2460435" y="1380960"/>
            <a:chExt cx="914400" cy="914400"/>
          </a:xfrm>
        </p:grpSpPr>
        <p:sp>
          <p:nvSpPr>
            <p:cNvPr id="91" name="타원 4">
              <a:extLst>
                <a:ext uri="{FF2B5EF4-FFF2-40B4-BE49-F238E27FC236}">
                  <a16:creationId xmlns:a16="http://schemas.microsoft.com/office/drawing/2014/main" id="{AB18A626-F538-4F22-8B98-A46E3D5B344E}"/>
                </a:ext>
              </a:extLst>
            </p:cNvPr>
            <p:cNvSpPr/>
            <p:nvPr/>
          </p:nvSpPr>
          <p:spPr>
            <a:xfrm>
              <a:off x="2460435" y="1380960"/>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105">
              <a:extLst>
                <a:ext uri="{FF2B5EF4-FFF2-40B4-BE49-F238E27FC236}">
                  <a16:creationId xmlns:a16="http://schemas.microsoft.com/office/drawing/2014/main" id="{A4A0AE56-B9D6-4C31-8C71-AE72AB4FBA07}"/>
                </a:ext>
              </a:extLst>
            </p:cNvPr>
            <p:cNvSpPr/>
            <p:nvPr/>
          </p:nvSpPr>
          <p:spPr>
            <a:xfrm>
              <a:off x="2529738" y="1453602"/>
              <a:ext cx="778252" cy="778252"/>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Block Arc 11">
              <a:extLst>
                <a:ext uri="{FF2B5EF4-FFF2-40B4-BE49-F238E27FC236}">
                  <a16:creationId xmlns:a16="http://schemas.microsoft.com/office/drawing/2014/main" id="{E90C19C8-6124-485F-AF0B-CC8405E6499C}"/>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2011312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normAutofit fontScale="92500" lnSpcReduction="10000"/>
          </a:bodyPr>
          <a:lstStyle/>
          <a:p>
            <a:r>
              <a:rPr lang="en-US" dirty="0"/>
              <a:t>Expense Report</a:t>
            </a:r>
          </a:p>
        </p:txBody>
      </p:sp>
      <p:pic>
        <p:nvPicPr>
          <p:cNvPr id="16386" name="Picture 2"/>
          <p:cNvPicPr>
            <a:picLocks noChangeAspect="1" noChangeArrowheads="1"/>
          </p:cNvPicPr>
          <p:nvPr/>
        </p:nvPicPr>
        <p:blipFill>
          <a:blip r:embed="rId2"/>
          <a:srcRect/>
          <a:stretch>
            <a:fillRect/>
          </a:stretch>
        </p:blipFill>
        <p:spPr bwMode="auto">
          <a:xfrm>
            <a:off x="1048211" y="928048"/>
            <a:ext cx="10183896" cy="5725646"/>
          </a:xfrm>
          <a:prstGeom prst="rect">
            <a:avLst/>
          </a:prstGeom>
          <a:noFill/>
          <a:ln w="9525">
            <a:noFill/>
            <a:miter lim="800000"/>
            <a:headEnd/>
            <a:tailEnd/>
          </a:ln>
          <a:effectLst/>
        </p:spPr>
      </p:pic>
    </p:spTree>
    <p:extLst>
      <p:ext uri="{BB962C8B-B14F-4D97-AF65-F5344CB8AC3E}">
        <p14:creationId xmlns:p14="http://schemas.microsoft.com/office/powerpoint/2010/main" val="1644009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normAutofit fontScale="92500" lnSpcReduction="10000"/>
          </a:bodyPr>
          <a:lstStyle/>
          <a:p>
            <a:r>
              <a:rPr lang="en-US" dirty="0"/>
              <a:t>Invoice for Client Expenses / Storage</a:t>
            </a:r>
          </a:p>
        </p:txBody>
      </p:sp>
      <p:pic>
        <p:nvPicPr>
          <p:cNvPr id="17410" name="Picture 2"/>
          <p:cNvPicPr>
            <a:picLocks noChangeAspect="1" noChangeArrowheads="1"/>
          </p:cNvPicPr>
          <p:nvPr/>
        </p:nvPicPr>
        <p:blipFill>
          <a:blip r:embed="rId2"/>
          <a:srcRect/>
          <a:stretch>
            <a:fillRect/>
          </a:stretch>
        </p:blipFill>
        <p:spPr bwMode="auto">
          <a:xfrm>
            <a:off x="964227" y="832513"/>
            <a:ext cx="10340951" cy="5813946"/>
          </a:xfrm>
          <a:prstGeom prst="rect">
            <a:avLst/>
          </a:prstGeom>
          <a:noFill/>
          <a:ln w="9525">
            <a:noFill/>
            <a:miter lim="800000"/>
            <a:headEnd/>
            <a:tailEnd/>
          </a:ln>
          <a:effectLst/>
        </p:spPr>
      </p:pic>
    </p:spTree>
    <p:extLst>
      <p:ext uri="{BB962C8B-B14F-4D97-AF65-F5344CB8AC3E}">
        <p14:creationId xmlns:p14="http://schemas.microsoft.com/office/powerpoint/2010/main" val="164400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FC999B-DC05-415E-8D2F-B903A8AF4A8C}"/>
              </a:ext>
            </a:extLst>
          </p:cNvPr>
          <p:cNvSpPr>
            <a:spLocks noGrp="1"/>
          </p:cNvSpPr>
          <p:nvPr>
            <p:ph type="body" sz="quarter" idx="10"/>
          </p:nvPr>
        </p:nvSpPr>
        <p:spPr/>
        <p:txBody>
          <a:bodyPr/>
          <a:lstStyle/>
          <a:p>
            <a:r>
              <a:rPr lang="en-US" dirty="0"/>
              <a:t>3PL Software - Key modules</a:t>
            </a:r>
          </a:p>
        </p:txBody>
      </p:sp>
      <p:sp>
        <p:nvSpPr>
          <p:cNvPr id="4" name="Rectangle 3">
            <a:extLst>
              <a:ext uri="{FF2B5EF4-FFF2-40B4-BE49-F238E27FC236}">
                <a16:creationId xmlns:a16="http://schemas.microsoft.com/office/drawing/2014/main" id="{2A68B966-F92C-47F5-A5D6-D97E6E65870C}"/>
              </a:ext>
            </a:extLst>
          </p:cNvPr>
          <p:cNvSpPr/>
          <p:nvPr/>
        </p:nvSpPr>
        <p:spPr>
          <a:xfrm>
            <a:off x="6166177" y="2145028"/>
            <a:ext cx="5184000" cy="487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grpSp>
        <p:nvGrpSpPr>
          <p:cNvPr id="2" name="Group 18">
            <a:extLst>
              <a:ext uri="{FF2B5EF4-FFF2-40B4-BE49-F238E27FC236}">
                <a16:creationId xmlns:a16="http://schemas.microsoft.com/office/drawing/2014/main" id="{50029F83-AAA7-440F-8C5A-2BF393B41FBB}"/>
              </a:ext>
            </a:extLst>
          </p:cNvPr>
          <p:cNvGrpSpPr/>
          <p:nvPr/>
        </p:nvGrpSpPr>
        <p:grpSpPr>
          <a:xfrm>
            <a:off x="859454" y="1495782"/>
            <a:ext cx="4804746" cy="1334434"/>
            <a:chOff x="803640" y="3261093"/>
            <a:chExt cx="2059657" cy="1334432"/>
          </a:xfrm>
        </p:grpSpPr>
        <p:sp>
          <p:nvSpPr>
            <p:cNvPr id="20" name="TextBox 19">
              <a:extLst>
                <a:ext uri="{FF2B5EF4-FFF2-40B4-BE49-F238E27FC236}">
                  <a16:creationId xmlns:a16="http://schemas.microsoft.com/office/drawing/2014/main" id="{CC6C1FD6-B1D5-44B2-91C4-889D2CC1812E}"/>
                </a:ext>
              </a:extLst>
            </p:cNvPr>
            <p:cNvSpPr txBox="1"/>
            <p:nvPr/>
          </p:nvSpPr>
          <p:spPr>
            <a:xfrm>
              <a:off x="803640" y="3579862"/>
              <a:ext cx="2059657" cy="1015663"/>
            </a:xfrm>
            <a:prstGeom prst="rect">
              <a:avLst/>
            </a:prstGeom>
            <a:noFill/>
          </p:spPr>
          <p:txBody>
            <a:bodyPr wrap="square" rtlCol="0">
              <a:spAutoFit/>
            </a:bodyPr>
            <a:lstStyle/>
            <a:p>
              <a:r>
                <a:rPr lang="en-US" sz="1200" dirty="0"/>
                <a:t>Following are the main modules of our 3PL system. Our software is 100% customizable as per your company requirements. And software is used by many large and medium scale business to solve their software problems in various departments and focus on their core business as well as reduce the cost of running their operations.</a:t>
              </a:r>
              <a:endParaRPr lang="ko-KR" altLang="en-US" sz="1200" dirty="0">
                <a:solidFill>
                  <a:schemeClr val="tx1">
                    <a:lumMod val="75000"/>
                    <a:lumOff val="25000"/>
                  </a:schemeClr>
                </a:solidFill>
                <a:ea typeface="+mj-ea"/>
                <a:cs typeface="Arial" pitchFamily="34" charset="0"/>
              </a:endParaRPr>
            </a:p>
          </p:txBody>
        </p:sp>
        <p:sp>
          <p:nvSpPr>
            <p:cNvPr id="21" name="TextBox 20">
              <a:extLst>
                <a:ext uri="{FF2B5EF4-FFF2-40B4-BE49-F238E27FC236}">
                  <a16:creationId xmlns:a16="http://schemas.microsoft.com/office/drawing/2014/main" id="{7989A725-E2F4-4E73-BAFF-67A74CFB9E89}"/>
                </a:ext>
              </a:extLst>
            </p:cNvPr>
            <p:cNvSpPr txBox="1"/>
            <p:nvPr/>
          </p:nvSpPr>
          <p:spPr>
            <a:xfrm>
              <a:off x="803640" y="3261093"/>
              <a:ext cx="2059657" cy="338553"/>
            </a:xfrm>
            <a:prstGeom prst="rect">
              <a:avLst/>
            </a:prstGeom>
            <a:noFill/>
          </p:spPr>
          <p:txBody>
            <a:bodyPr wrap="square" rtlCol="0">
              <a:spAutoFit/>
            </a:bodyPr>
            <a:lstStyle/>
            <a:p>
              <a:r>
                <a:rPr lang="en-US" altLang="ko-KR" sz="1600" b="1" dirty="0">
                  <a:solidFill>
                    <a:schemeClr val="tx1">
                      <a:lumMod val="75000"/>
                      <a:lumOff val="25000"/>
                    </a:schemeClr>
                  </a:solidFill>
                  <a:ea typeface="+mj-ea"/>
                  <a:cs typeface="Arial" pitchFamily="34" charset="0"/>
                </a:rPr>
                <a:t>Single software for your entire 3PL business</a:t>
              </a:r>
              <a:endParaRPr lang="ko-KR" altLang="en-US" sz="1600" b="1" dirty="0">
                <a:solidFill>
                  <a:schemeClr val="tx1">
                    <a:lumMod val="75000"/>
                    <a:lumOff val="25000"/>
                  </a:schemeClr>
                </a:solidFill>
                <a:ea typeface="+mj-ea"/>
                <a:cs typeface="Arial" pitchFamily="34" charset="0"/>
              </a:endParaRPr>
            </a:p>
          </p:txBody>
        </p:sp>
      </p:grpSp>
      <p:sp>
        <p:nvSpPr>
          <p:cNvPr id="24" name="TextBox 23">
            <a:extLst>
              <a:ext uri="{FF2B5EF4-FFF2-40B4-BE49-F238E27FC236}">
                <a16:creationId xmlns:a16="http://schemas.microsoft.com/office/drawing/2014/main" id="{4A01F8CA-D52A-4CA8-A92B-CF1D912C8B88}"/>
              </a:ext>
            </a:extLst>
          </p:cNvPr>
          <p:cNvSpPr txBox="1"/>
          <p:nvPr/>
        </p:nvSpPr>
        <p:spPr>
          <a:xfrm>
            <a:off x="6179156" y="2201460"/>
            <a:ext cx="4920643" cy="369332"/>
          </a:xfrm>
          <a:prstGeom prst="rect">
            <a:avLst/>
          </a:prstGeom>
          <a:noFill/>
        </p:spPr>
        <p:txBody>
          <a:bodyPr wrap="square" rtlCol="0">
            <a:spAutoFit/>
          </a:bodyPr>
          <a:lstStyle/>
          <a:p>
            <a:r>
              <a:rPr lang="en-US" altLang="ko-KR" b="1" dirty="0">
                <a:solidFill>
                  <a:schemeClr val="bg1"/>
                </a:solidFill>
                <a:ea typeface="+mj-ea"/>
                <a:cs typeface="Arial" pitchFamily="34" charset="0"/>
              </a:rPr>
              <a:t>Inbound Operations</a:t>
            </a:r>
            <a:endParaRPr lang="ko-KR" altLang="en-US" b="1" dirty="0">
              <a:solidFill>
                <a:schemeClr val="bg1"/>
              </a:solidFill>
              <a:ea typeface="+mj-ea"/>
              <a:cs typeface="Arial" pitchFamily="34" charset="0"/>
            </a:endParaRPr>
          </a:p>
        </p:txBody>
      </p:sp>
      <p:grpSp>
        <p:nvGrpSpPr>
          <p:cNvPr id="5" name="Group 37">
            <a:extLst>
              <a:ext uri="{FF2B5EF4-FFF2-40B4-BE49-F238E27FC236}">
                <a16:creationId xmlns:a16="http://schemas.microsoft.com/office/drawing/2014/main" id="{95A27610-9F82-407D-AA13-218951716894}"/>
              </a:ext>
            </a:extLst>
          </p:cNvPr>
          <p:cNvGrpSpPr/>
          <p:nvPr/>
        </p:nvGrpSpPr>
        <p:grpSpPr>
          <a:xfrm rot="20670820">
            <a:off x="2634012" y="3459883"/>
            <a:ext cx="1626558" cy="1505979"/>
            <a:chOff x="1064519" y="1872500"/>
            <a:chExt cx="1561257" cy="1445520"/>
          </a:xfrm>
        </p:grpSpPr>
        <p:sp>
          <p:nvSpPr>
            <p:cNvPr id="39" name="Freeform: Shape 38">
              <a:extLst>
                <a:ext uri="{FF2B5EF4-FFF2-40B4-BE49-F238E27FC236}">
                  <a16:creationId xmlns:a16="http://schemas.microsoft.com/office/drawing/2014/main" id="{620EEB4E-06ED-44F0-BB83-42A268F75222}"/>
                </a:ext>
              </a:extLst>
            </p:cNvPr>
            <p:cNvSpPr/>
            <p:nvPr/>
          </p:nvSpPr>
          <p:spPr>
            <a:xfrm>
              <a:off x="1634779" y="2819951"/>
              <a:ext cx="110877" cy="179829"/>
            </a:xfrm>
            <a:custGeom>
              <a:avLst/>
              <a:gdLst>
                <a:gd name="connsiteX0" fmla="*/ 95575 w 110877"/>
                <a:gd name="connsiteY0" fmla="*/ 170244 h 179829"/>
                <a:gd name="connsiteX1" fmla="*/ 68653 w 110877"/>
                <a:gd name="connsiteY1" fmla="*/ 178699 h 179829"/>
                <a:gd name="connsiteX2" fmla="*/ 41280 w 110877"/>
                <a:gd name="connsiteY2" fmla="*/ 164423 h 179829"/>
                <a:gd name="connsiteX3" fmla="*/ 1260 w 110877"/>
                <a:gd name="connsiteY3" fmla="*/ 37088 h 179829"/>
                <a:gd name="connsiteX4" fmla="*/ 15536 w 110877"/>
                <a:gd name="connsiteY4" fmla="*/ 9715 h 179829"/>
                <a:gd name="connsiteX5" fmla="*/ 42458 w 110877"/>
                <a:gd name="connsiteY5" fmla="*/ 1260 h 179829"/>
                <a:gd name="connsiteX6" fmla="*/ 69831 w 110877"/>
                <a:gd name="connsiteY6" fmla="*/ 15536 h 179829"/>
                <a:gd name="connsiteX7" fmla="*/ 109851 w 110877"/>
                <a:gd name="connsiteY7" fmla="*/ 142872 h 179829"/>
                <a:gd name="connsiteX8" fmla="*/ 95575 w 110877"/>
                <a:gd name="connsiteY8" fmla="*/ 170244 h 1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7" h="179829">
                  <a:moveTo>
                    <a:pt x="95575" y="170244"/>
                  </a:moveTo>
                  <a:lnTo>
                    <a:pt x="68653" y="178699"/>
                  </a:lnTo>
                  <a:cubicBezTo>
                    <a:pt x="57184" y="182302"/>
                    <a:pt x="44884" y="175858"/>
                    <a:pt x="41280" y="164423"/>
                  </a:cubicBezTo>
                  <a:lnTo>
                    <a:pt x="1260" y="37088"/>
                  </a:lnTo>
                  <a:cubicBezTo>
                    <a:pt x="-2343" y="25619"/>
                    <a:pt x="4102" y="13318"/>
                    <a:pt x="15536" y="9715"/>
                  </a:cubicBezTo>
                  <a:lnTo>
                    <a:pt x="42458" y="1260"/>
                  </a:lnTo>
                  <a:cubicBezTo>
                    <a:pt x="53927" y="-2343"/>
                    <a:pt x="66228" y="4102"/>
                    <a:pt x="69831" y="15536"/>
                  </a:cubicBezTo>
                  <a:lnTo>
                    <a:pt x="109851" y="142872"/>
                  </a:lnTo>
                  <a:cubicBezTo>
                    <a:pt x="113454" y="154341"/>
                    <a:pt x="107044" y="166641"/>
                    <a:pt x="95575" y="170244"/>
                  </a:cubicBezTo>
                  <a:close/>
                </a:path>
              </a:pathLst>
            </a:custGeom>
            <a:solidFill>
              <a:schemeClr val="accent1"/>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23A5F8A-D025-4F68-9E6F-A77A48EB3781}"/>
                </a:ext>
              </a:extLst>
            </p:cNvPr>
            <p:cNvSpPr/>
            <p:nvPr/>
          </p:nvSpPr>
          <p:spPr>
            <a:xfrm>
              <a:off x="2539846" y="2271312"/>
              <a:ext cx="85930" cy="302834"/>
            </a:xfrm>
            <a:custGeom>
              <a:avLst/>
              <a:gdLst>
                <a:gd name="connsiteX0" fmla="*/ 17377 w 85929"/>
                <a:gd name="connsiteY0" fmla="*/ 260 h 302833"/>
                <a:gd name="connsiteX1" fmla="*/ 1646 w 85929"/>
                <a:gd name="connsiteY1" fmla="*/ 145163 h 302833"/>
                <a:gd name="connsiteX2" fmla="*/ 260 w 85929"/>
                <a:gd name="connsiteY2" fmla="*/ 145163 h 302833"/>
                <a:gd name="connsiteX3" fmla="*/ 953 w 85929"/>
                <a:gd name="connsiteY3" fmla="*/ 151434 h 302833"/>
                <a:gd name="connsiteX4" fmla="*/ 260 w 85929"/>
                <a:gd name="connsiteY4" fmla="*/ 157706 h 302833"/>
                <a:gd name="connsiteX5" fmla="*/ 1646 w 85929"/>
                <a:gd name="connsiteY5" fmla="*/ 157706 h 302833"/>
                <a:gd name="connsiteX6" fmla="*/ 17377 w 85929"/>
                <a:gd name="connsiteY6" fmla="*/ 302643 h 302833"/>
                <a:gd name="connsiteX7" fmla="*/ 85843 w 85929"/>
                <a:gd name="connsiteY7" fmla="*/ 244433 h 302833"/>
                <a:gd name="connsiteX8" fmla="*/ 85843 w 85929"/>
                <a:gd name="connsiteY8" fmla="*/ 157706 h 302833"/>
                <a:gd name="connsiteX9" fmla="*/ 85843 w 85929"/>
                <a:gd name="connsiteY9" fmla="*/ 145163 h 302833"/>
                <a:gd name="connsiteX10" fmla="*/ 85843 w 85929"/>
                <a:gd name="connsiteY10" fmla="*/ 58436 h 3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29" h="302833">
                  <a:moveTo>
                    <a:pt x="17377" y="260"/>
                  </a:moveTo>
                  <a:lnTo>
                    <a:pt x="1646" y="145163"/>
                  </a:lnTo>
                  <a:lnTo>
                    <a:pt x="260" y="145163"/>
                  </a:lnTo>
                  <a:lnTo>
                    <a:pt x="953" y="151434"/>
                  </a:lnTo>
                  <a:lnTo>
                    <a:pt x="260" y="157706"/>
                  </a:lnTo>
                  <a:lnTo>
                    <a:pt x="1646" y="157706"/>
                  </a:lnTo>
                  <a:lnTo>
                    <a:pt x="17377" y="302643"/>
                  </a:lnTo>
                  <a:lnTo>
                    <a:pt x="85843" y="244433"/>
                  </a:lnTo>
                  <a:lnTo>
                    <a:pt x="85843" y="157706"/>
                  </a:lnTo>
                  <a:lnTo>
                    <a:pt x="85843" y="145163"/>
                  </a:lnTo>
                  <a:lnTo>
                    <a:pt x="85843" y="58436"/>
                  </a:lnTo>
                  <a:close/>
                </a:path>
              </a:pathLst>
            </a:custGeom>
            <a:solidFill>
              <a:schemeClr val="accent1">
                <a:lumMod val="5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B42E08C-8FE5-487E-BC35-77DF011B5DA4}"/>
                </a:ext>
              </a:extLst>
            </p:cNvPr>
            <p:cNvSpPr/>
            <p:nvPr/>
          </p:nvSpPr>
          <p:spPr>
            <a:xfrm>
              <a:off x="1326355" y="2477085"/>
              <a:ext cx="459448" cy="840935"/>
            </a:xfrm>
            <a:custGeom>
              <a:avLst/>
              <a:gdLst>
                <a:gd name="connsiteX0" fmla="*/ 423750 w 459447"/>
                <a:gd name="connsiteY0" fmla="*/ 795051 h 840935"/>
                <a:gd name="connsiteX1" fmla="*/ 284980 w 459447"/>
                <a:gd name="connsiteY1" fmla="*/ 838674 h 840935"/>
                <a:gd name="connsiteX2" fmla="*/ 221122 w 459447"/>
                <a:gd name="connsiteY2" fmla="*/ 805342 h 840935"/>
                <a:gd name="connsiteX3" fmla="*/ 2590 w 459447"/>
                <a:gd name="connsiteY3" fmla="*/ 110072 h 840935"/>
                <a:gd name="connsiteX4" fmla="*/ 35922 w 459447"/>
                <a:gd name="connsiteY4" fmla="*/ 46213 h 840935"/>
                <a:gd name="connsiteX5" fmla="*/ 174692 w 459447"/>
                <a:gd name="connsiteY5" fmla="*/ 2590 h 840935"/>
                <a:gd name="connsiteX6" fmla="*/ 238551 w 459447"/>
                <a:gd name="connsiteY6" fmla="*/ 35922 h 840935"/>
                <a:gd name="connsiteX7" fmla="*/ 457048 w 459447"/>
                <a:gd name="connsiteY7" fmla="*/ 731227 h 840935"/>
                <a:gd name="connsiteX8" fmla="*/ 423750 w 459447"/>
                <a:gd name="connsiteY8" fmla="*/ 795051 h 84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447" h="840935">
                  <a:moveTo>
                    <a:pt x="423750" y="795051"/>
                  </a:moveTo>
                  <a:lnTo>
                    <a:pt x="284980" y="838674"/>
                  </a:lnTo>
                  <a:cubicBezTo>
                    <a:pt x="258266" y="847059"/>
                    <a:pt x="229507" y="832091"/>
                    <a:pt x="221122" y="805342"/>
                  </a:cubicBezTo>
                  <a:lnTo>
                    <a:pt x="2590" y="110072"/>
                  </a:lnTo>
                  <a:cubicBezTo>
                    <a:pt x="-5795" y="83357"/>
                    <a:pt x="9173" y="54598"/>
                    <a:pt x="35922" y="46213"/>
                  </a:cubicBezTo>
                  <a:lnTo>
                    <a:pt x="174692" y="2590"/>
                  </a:lnTo>
                  <a:cubicBezTo>
                    <a:pt x="201407" y="-5795"/>
                    <a:pt x="230165" y="9173"/>
                    <a:pt x="238551" y="35922"/>
                  </a:cubicBezTo>
                  <a:lnTo>
                    <a:pt x="457048" y="731227"/>
                  </a:lnTo>
                  <a:cubicBezTo>
                    <a:pt x="465468" y="757942"/>
                    <a:pt x="450465" y="786666"/>
                    <a:pt x="423750" y="795051"/>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810FBDC-B7DE-4829-B156-4D8F1256CA88}"/>
                </a:ext>
              </a:extLst>
            </p:cNvPr>
            <p:cNvSpPr/>
            <p:nvPr/>
          </p:nvSpPr>
          <p:spPr>
            <a:xfrm>
              <a:off x="1471820" y="1927904"/>
              <a:ext cx="1038782" cy="989580"/>
            </a:xfrm>
            <a:custGeom>
              <a:avLst/>
              <a:gdLst>
                <a:gd name="connsiteX0" fmla="*/ 541133 w 1038782"/>
                <a:gd name="connsiteY0" fmla="*/ 221633 h 989580"/>
                <a:gd name="connsiteX1" fmla="*/ 260 w 1038782"/>
                <a:gd name="connsiteY1" fmla="*/ 221633 h 989580"/>
                <a:gd name="connsiteX2" fmla="*/ 260 w 1038782"/>
                <a:gd name="connsiteY2" fmla="*/ 487393 h 989580"/>
                <a:gd name="connsiteX3" fmla="*/ 260 w 1038782"/>
                <a:gd name="connsiteY3" fmla="*/ 502326 h 989580"/>
                <a:gd name="connsiteX4" fmla="*/ 260 w 1038782"/>
                <a:gd name="connsiteY4" fmla="*/ 768086 h 989580"/>
                <a:gd name="connsiteX5" fmla="*/ 541133 w 1038782"/>
                <a:gd name="connsiteY5" fmla="*/ 768086 h 989580"/>
                <a:gd name="connsiteX6" fmla="*/ 1038626 w 1038782"/>
                <a:gd name="connsiteY6" fmla="*/ 989459 h 989580"/>
                <a:gd name="connsiteX7" fmla="*/ 1038626 w 1038782"/>
                <a:gd name="connsiteY7" fmla="*/ 502326 h 989580"/>
                <a:gd name="connsiteX8" fmla="*/ 1038626 w 1038782"/>
                <a:gd name="connsiteY8" fmla="*/ 487393 h 989580"/>
                <a:gd name="connsiteX9" fmla="*/ 1038626 w 1038782"/>
                <a:gd name="connsiteY9" fmla="*/ 260 h 989580"/>
                <a:gd name="connsiteX10" fmla="*/ 541133 w 1038782"/>
                <a:gd name="connsiteY10" fmla="*/ 221633 h 9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782" h="989580">
                  <a:moveTo>
                    <a:pt x="541133" y="221633"/>
                  </a:moveTo>
                  <a:lnTo>
                    <a:pt x="260" y="221633"/>
                  </a:lnTo>
                  <a:lnTo>
                    <a:pt x="260" y="487393"/>
                  </a:lnTo>
                  <a:lnTo>
                    <a:pt x="260" y="502326"/>
                  </a:lnTo>
                  <a:lnTo>
                    <a:pt x="260" y="768086"/>
                  </a:lnTo>
                  <a:lnTo>
                    <a:pt x="541133" y="768086"/>
                  </a:lnTo>
                  <a:cubicBezTo>
                    <a:pt x="541133" y="768086"/>
                    <a:pt x="851521" y="802319"/>
                    <a:pt x="1038626" y="989459"/>
                  </a:cubicBezTo>
                  <a:lnTo>
                    <a:pt x="1038626" y="502326"/>
                  </a:lnTo>
                  <a:lnTo>
                    <a:pt x="1038626" y="487393"/>
                  </a:lnTo>
                  <a:lnTo>
                    <a:pt x="1038626" y="260"/>
                  </a:lnTo>
                  <a:cubicBezTo>
                    <a:pt x="851486" y="187400"/>
                    <a:pt x="541133" y="221633"/>
                    <a:pt x="541133" y="221633"/>
                  </a:cubicBezTo>
                  <a:close/>
                </a:path>
              </a:pathLst>
            </a:custGeom>
            <a:solidFill>
              <a:schemeClr val="accent1"/>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77B3F1A-7361-4CDC-8D96-D9C7790A42E4}"/>
                </a:ext>
              </a:extLst>
            </p:cNvPr>
            <p:cNvSpPr/>
            <p:nvPr/>
          </p:nvSpPr>
          <p:spPr>
            <a:xfrm>
              <a:off x="2510221" y="1872500"/>
              <a:ext cx="59597" cy="1100458"/>
            </a:xfrm>
            <a:custGeom>
              <a:avLst/>
              <a:gdLst>
                <a:gd name="connsiteX0" fmla="*/ 41562 w 59596"/>
                <a:gd name="connsiteY0" fmla="*/ 1100267 h 1100457"/>
                <a:gd name="connsiteX1" fmla="*/ 18277 w 59596"/>
                <a:gd name="connsiteY1" fmla="*/ 1100267 h 1100457"/>
                <a:gd name="connsiteX2" fmla="*/ 260 w 59596"/>
                <a:gd name="connsiteY2" fmla="*/ 1082250 h 1100457"/>
                <a:gd name="connsiteX3" fmla="*/ 260 w 59596"/>
                <a:gd name="connsiteY3" fmla="*/ 18277 h 1100457"/>
                <a:gd name="connsiteX4" fmla="*/ 18277 w 59596"/>
                <a:gd name="connsiteY4" fmla="*/ 260 h 1100457"/>
                <a:gd name="connsiteX5" fmla="*/ 41562 w 59596"/>
                <a:gd name="connsiteY5" fmla="*/ 260 h 1100457"/>
                <a:gd name="connsiteX6" fmla="*/ 59579 w 59596"/>
                <a:gd name="connsiteY6" fmla="*/ 18277 h 1100457"/>
                <a:gd name="connsiteX7" fmla="*/ 59579 w 59596"/>
                <a:gd name="connsiteY7" fmla="*/ 1082250 h 1100457"/>
                <a:gd name="connsiteX8" fmla="*/ 41562 w 59596"/>
                <a:gd name="connsiteY8" fmla="*/ 1100267 h 1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6" h="1100457">
                  <a:moveTo>
                    <a:pt x="41562" y="1100267"/>
                  </a:moveTo>
                  <a:lnTo>
                    <a:pt x="18277" y="1100267"/>
                  </a:lnTo>
                  <a:cubicBezTo>
                    <a:pt x="8368" y="1100267"/>
                    <a:pt x="260" y="1092159"/>
                    <a:pt x="260" y="1082250"/>
                  </a:cubicBezTo>
                  <a:lnTo>
                    <a:pt x="260" y="18277"/>
                  </a:lnTo>
                  <a:cubicBezTo>
                    <a:pt x="260" y="8368"/>
                    <a:pt x="8368" y="260"/>
                    <a:pt x="18277" y="260"/>
                  </a:cubicBezTo>
                  <a:lnTo>
                    <a:pt x="41562" y="260"/>
                  </a:lnTo>
                  <a:cubicBezTo>
                    <a:pt x="51471" y="260"/>
                    <a:pt x="59579" y="8368"/>
                    <a:pt x="59579" y="18277"/>
                  </a:cubicBezTo>
                  <a:lnTo>
                    <a:pt x="59579" y="1082250"/>
                  </a:lnTo>
                  <a:cubicBezTo>
                    <a:pt x="59579" y="1092159"/>
                    <a:pt x="51471" y="1100267"/>
                    <a:pt x="41562" y="110026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7BAA5B1-430A-4745-A139-442DA0F46DB5}"/>
                </a:ext>
              </a:extLst>
            </p:cNvPr>
            <p:cNvSpPr/>
            <p:nvPr/>
          </p:nvSpPr>
          <p:spPr>
            <a:xfrm>
              <a:off x="1064519" y="2288498"/>
              <a:ext cx="126123" cy="267492"/>
            </a:xfrm>
            <a:custGeom>
              <a:avLst/>
              <a:gdLst>
                <a:gd name="connsiteX0" fmla="*/ 260 w 126122"/>
                <a:gd name="connsiteY0" fmla="*/ 260 h 267491"/>
                <a:gd name="connsiteX1" fmla="*/ 126071 w 126122"/>
                <a:gd name="connsiteY1" fmla="*/ 260 h 267491"/>
                <a:gd name="connsiteX2" fmla="*/ 126071 w 126122"/>
                <a:gd name="connsiteY2" fmla="*/ 267266 h 267491"/>
                <a:gd name="connsiteX3" fmla="*/ 260 w 126122"/>
                <a:gd name="connsiteY3" fmla="*/ 267266 h 267491"/>
              </a:gdLst>
              <a:ahLst/>
              <a:cxnLst>
                <a:cxn ang="0">
                  <a:pos x="connsiteX0" y="connsiteY0"/>
                </a:cxn>
                <a:cxn ang="0">
                  <a:pos x="connsiteX1" y="connsiteY1"/>
                </a:cxn>
                <a:cxn ang="0">
                  <a:pos x="connsiteX2" y="connsiteY2"/>
                </a:cxn>
                <a:cxn ang="0">
                  <a:pos x="connsiteX3" y="connsiteY3"/>
                </a:cxn>
              </a:cxnLst>
              <a:rect l="l" t="t" r="r" b="b"/>
              <a:pathLst>
                <a:path w="126122" h="267491">
                  <a:moveTo>
                    <a:pt x="260" y="260"/>
                  </a:moveTo>
                  <a:lnTo>
                    <a:pt x="126071" y="260"/>
                  </a:lnTo>
                  <a:lnTo>
                    <a:pt x="126071" y="267266"/>
                  </a:lnTo>
                  <a:lnTo>
                    <a:pt x="260" y="267266"/>
                  </a:lnTo>
                  <a:close/>
                </a:path>
              </a:pathLst>
            </a:custGeom>
            <a:solidFill>
              <a:schemeClr val="accent1">
                <a:lumMod val="5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E5CE5B4-1C11-4FCB-9D7B-4F295529D84D}"/>
                </a:ext>
              </a:extLst>
            </p:cNvPr>
            <p:cNvSpPr/>
            <p:nvPr/>
          </p:nvSpPr>
          <p:spPr>
            <a:xfrm>
              <a:off x="1122660" y="2149278"/>
              <a:ext cx="349610" cy="545724"/>
            </a:xfrm>
            <a:custGeom>
              <a:avLst/>
              <a:gdLst>
                <a:gd name="connsiteX0" fmla="*/ 132620 w 349610"/>
                <a:gd name="connsiteY0" fmla="*/ 260 h 545724"/>
                <a:gd name="connsiteX1" fmla="*/ 260 w 349610"/>
                <a:gd name="connsiteY1" fmla="*/ 78463 h 545724"/>
                <a:gd name="connsiteX2" fmla="*/ 260 w 349610"/>
                <a:gd name="connsiteY2" fmla="*/ 269727 h 545724"/>
                <a:gd name="connsiteX3" fmla="*/ 260 w 349610"/>
                <a:gd name="connsiteY3" fmla="*/ 276206 h 545724"/>
                <a:gd name="connsiteX4" fmla="*/ 260 w 349610"/>
                <a:gd name="connsiteY4" fmla="*/ 467469 h 545724"/>
                <a:gd name="connsiteX5" fmla="*/ 132620 w 349610"/>
                <a:gd name="connsiteY5" fmla="*/ 545673 h 545724"/>
                <a:gd name="connsiteX6" fmla="*/ 349420 w 349610"/>
                <a:gd name="connsiteY6" fmla="*/ 545673 h 545724"/>
                <a:gd name="connsiteX7" fmla="*/ 349420 w 349610"/>
                <a:gd name="connsiteY7" fmla="*/ 276206 h 545724"/>
                <a:gd name="connsiteX8" fmla="*/ 349420 w 349610"/>
                <a:gd name="connsiteY8" fmla="*/ 269727 h 545724"/>
                <a:gd name="connsiteX9" fmla="*/ 349420 w 349610"/>
                <a:gd name="connsiteY9" fmla="*/ 260 h 5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610" h="545724">
                  <a:moveTo>
                    <a:pt x="132620" y="260"/>
                  </a:moveTo>
                  <a:lnTo>
                    <a:pt x="260" y="78463"/>
                  </a:lnTo>
                  <a:lnTo>
                    <a:pt x="260" y="269727"/>
                  </a:lnTo>
                  <a:lnTo>
                    <a:pt x="260" y="276206"/>
                  </a:lnTo>
                  <a:lnTo>
                    <a:pt x="260" y="467469"/>
                  </a:lnTo>
                  <a:lnTo>
                    <a:pt x="132620" y="545673"/>
                  </a:lnTo>
                  <a:lnTo>
                    <a:pt x="349420" y="545673"/>
                  </a:lnTo>
                  <a:lnTo>
                    <a:pt x="349420" y="276206"/>
                  </a:lnTo>
                  <a:lnTo>
                    <a:pt x="349420" y="269727"/>
                  </a:lnTo>
                  <a:lnTo>
                    <a:pt x="349420" y="260"/>
                  </a:lnTo>
                  <a:close/>
                </a:path>
              </a:pathLst>
            </a:custGeom>
            <a:solidFill>
              <a:schemeClr val="accent1">
                <a:lumMod val="75000"/>
              </a:schemeClr>
            </a:solidFill>
            <a:ln w="9525" cap="flat">
              <a:noFill/>
              <a:prstDash val="solid"/>
              <a:miter/>
            </a:ln>
          </p:spPr>
          <p:txBody>
            <a:bodyPr rtlCol="0" anchor="ctr"/>
            <a:lstStyle/>
            <a:p>
              <a:endParaRPr lang="en-US"/>
            </a:p>
          </p:txBody>
        </p:sp>
      </p:grpSp>
      <p:grpSp>
        <p:nvGrpSpPr>
          <p:cNvPr id="6" name="Group 11">
            <a:extLst>
              <a:ext uri="{FF2B5EF4-FFF2-40B4-BE49-F238E27FC236}">
                <a16:creationId xmlns:a16="http://schemas.microsoft.com/office/drawing/2014/main" id="{84AB299D-12B9-46D3-A5FF-DA39C6242B4B}"/>
              </a:ext>
            </a:extLst>
          </p:cNvPr>
          <p:cNvGrpSpPr/>
          <p:nvPr/>
        </p:nvGrpSpPr>
        <p:grpSpPr>
          <a:xfrm>
            <a:off x="969533" y="3104135"/>
            <a:ext cx="2775264" cy="3626866"/>
            <a:chOff x="1126074" y="2670966"/>
            <a:chExt cx="2734161" cy="3573152"/>
          </a:xfrm>
        </p:grpSpPr>
        <p:sp>
          <p:nvSpPr>
            <p:cNvPr id="18" name="Freeform 15">
              <a:extLst>
                <a:ext uri="{FF2B5EF4-FFF2-40B4-BE49-F238E27FC236}">
                  <a16:creationId xmlns:a16="http://schemas.microsoft.com/office/drawing/2014/main" id="{CA7407F4-C03D-4AF6-A332-92AC9B19029B}"/>
                </a:ext>
              </a:extLst>
            </p:cNvPr>
            <p:cNvSpPr/>
            <p:nvPr/>
          </p:nvSpPr>
          <p:spPr>
            <a:xfrm rot="1258431">
              <a:off x="3177475" y="3781009"/>
              <a:ext cx="682760" cy="881775"/>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3" name="Freeform 18">
              <a:extLst>
                <a:ext uri="{FF2B5EF4-FFF2-40B4-BE49-F238E27FC236}">
                  <a16:creationId xmlns:a16="http://schemas.microsoft.com/office/drawing/2014/main" id="{36C19356-2709-4D4D-B922-7AA6298EEBA4}"/>
                </a:ext>
              </a:extLst>
            </p:cNvPr>
            <p:cNvSpPr>
              <a:spLocks/>
            </p:cNvSpPr>
            <p:nvPr/>
          </p:nvSpPr>
          <p:spPr bwMode="auto">
            <a:xfrm rot="20940928" flipH="1">
              <a:off x="1126074" y="2670966"/>
              <a:ext cx="1656184" cy="1909514"/>
            </a:xfrm>
            <a:custGeom>
              <a:avLst/>
              <a:gdLst>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697686 w 1656184"/>
                <a:gd name="connsiteY95" fmla="*/ 1708838 h 1909514"/>
                <a:gd name="connsiteX96" fmla="*/ 1413007 w 1656184"/>
                <a:gd name="connsiteY96" fmla="*/ 1487444 h 1909514"/>
                <a:gd name="connsiteX97" fmla="*/ 1412429 w 1656184"/>
                <a:gd name="connsiteY97" fmla="*/ 1485195 h 1909514"/>
                <a:gd name="connsiteX98" fmla="*/ 1405111 w 1656184"/>
                <a:gd name="connsiteY98" fmla="*/ 1455538 h 1909514"/>
                <a:gd name="connsiteX99" fmla="*/ 1398918 w 1656184"/>
                <a:gd name="connsiteY99" fmla="*/ 1425881 h 1909514"/>
                <a:gd name="connsiteX100" fmla="*/ 1394978 w 1656184"/>
                <a:gd name="connsiteY100" fmla="*/ 1398549 h 1909514"/>
                <a:gd name="connsiteX101" fmla="*/ 1392163 w 1656184"/>
                <a:gd name="connsiteY101" fmla="*/ 1372381 h 1909514"/>
                <a:gd name="connsiteX102" fmla="*/ 1391037 w 1656184"/>
                <a:gd name="connsiteY102" fmla="*/ 1350865 h 1909514"/>
                <a:gd name="connsiteX103" fmla="*/ 1392163 w 1656184"/>
                <a:gd name="connsiteY103" fmla="*/ 1332837 h 1909514"/>
                <a:gd name="connsiteX104" fmla="*/ 1401171 w 1656184"/>
                <a:gd name="connsiteY104" fmla="*/ 1295039 h 1909514"/>
                <a:gd name="connsiteX105" fmla="*/ 1412429 w 1656184"/>
                <a:gd name="connsiteY105" fmla="*/ 1260148 h 1909514"/>
                <a:gd name="connsiteX106" fmla="*/ 1426503 w 1656184"/>
                <a:gd name="connsiteY106" fmla="*/ 1227001 h 1909514"/>
                <a:gd name="connsiteX107" fmla="*/ 1443954 w 1656184"/>
                <a:gd name="connsiteY107" fmla="*/ 1197926 h 1909514"/>
                <a:gd name="connsiteX108" fmla="*/ 1469849 w 1656184"/>
                <a:gd name="connsiteY108" fmla="*/ 1161872 h 1909514"/>
                <a:gd name="connsiteX109" fmla="*/ 1496308 w 1656184"/>
                <a:gd name="connsiteY109" fmla="*/ 1125818 h 1909514"/>
                <a:gd name="connsiteX110" fmla="*/ 1522767 w 1656184"/>
                <a:gd name="connsiteY110" fmla="*/ 1090926 h 1909514"/>
                <a:gd name="connsiteX111" fmla="*/ 1549788 w 1656184"/>
                <a:gd name="connsiteY111" fmla="*/ 1053710 h 1909514"/>
                <a:gd name="connsiteX112" fmla="*/ 1573995 w 1656184"/>
                <a:gd name="connsiteY112" fmla="*/ 1015911 h 1909514"/>
                <a:gd name="connsiteX113" fmla="*/ 1597637 w 1656184"/>
                <a:gd name="connsiteY113" fmla="*/ 976949 h 1909514"/>
                <a:gd name="connsiteX114" fmla="*/ 1617341 w 1656184"/>
                <a:gd name="connsiteY114" fmla="*/ 934499 h 1909514"/>
                <a:gd name="connsiteX115" fmla="*/ 1633666 w 1656184"/>
                <a:gd name="connsiteY115" fmla="*/ 889140 h 1909514"/>
                <a:gd name="connsiteX116" fmla="*/ 1646051 w 1656184"/>
                <a:gd name="connsiteY116" fmla="*/ 836222 h 1909514"/>
                <a:gd name="connsiteX117" fmla="*/ 1652807 w 1656184"/>
                <a:gd name="connsiteY117" fmla="*/ 782141 h 1909514"/>
                <a:gd name="connsiteX118" fmla="*/ 1656184 w 1656184"/>
                <a:gd name="connsiteY118" fmla="*/ 726897 h 1909514"/>
                <a:gd name="connsiteX119" fmla="*/ 1655059 w 1656184"/>
                <a:gd name="connsiteY119" fmla="*/ 671072 h 1909514"/>
                <a:gd name="connsiteX120" fmla="*/ 1651118 w 1656184"/>
                <a:gd name="connsiteY120" fmla="*/ 616409 h 1909514"/>
                <a:gd name="connsiteX121" fmla="*/ 1642674 w 1656184"/>
                <a:gd name="connsiteY121" fmla="*/ 563490 h 1909514"/>
                <a:gd name="connsiteX122" fmla="*/ 1631415 w 1656184"/>
                <a:gd name="connsiteY122" fmla="*/ 511736 h 1909514"/>
                <a:gd name="connsiteX123" fmla="*/ 1617341 w 1656184"/>
                <a:gd name="connsiteY123" fmla="*/ 464051 h 1909514"/>
                <a:gd name="connsiteX124" fmla="*/ 1601579 w 1656184"/>
                <a:gd name="connsiteY124" fmla="*/ 420438 h 1909514"/>
                <a:gd name="connsiteX125" fmla="*/ 1583565 w 1656184"/>
                <a:gd name="connsiteY125" fmla="*/ 381475 h 1909514"/>
                <a:gd name="connsiteX126" fmla="*/ 1556543 w 1656184"/>
                <a:gd name="connsiteY126" fmla="*/ 334954 h 1909514"/>
                <a:gd name="connsiteX127" fmla="*/ 1527270 w 1656184"/>
                <a:gd name="connsiteY127" fmla="*/ 290759 h 1909514"/>
                <a:gd name="connsiteX128" fmla="*/ 1494056 w 1656184"/>
                <a:gd name="connsiteY128" fmla="*/ 249471 h 1909514"/>
                <a:gd name="connsiteX129" fmla="*/ 1458590 w 1656184"/>
                <a:gd name="connsiteY129" fmla="*/ 209928 h 1909514"/>
                <a:gd name="connsiteX130" fmla="*/ 1419747 w 1656184"/>
                <a:gd name="connsiteY130" fmla="*/ 174455 h 1909514"/>
                <a:gd name="connsiteX131" fmla="*/ 1376400 w 1656184"/>
                <a:gd name="connsiteY131" fmla="*/ 141309 h 1909514"/>
                <a:gd name="connsiteX132" fmla="*/ 1331365 w 1656184"/>
                <a:gd name="connsiteY132" fmla="*/ 111652 h 1909514"/>
                <a:gd name="connsiteX133" fmla="*/ 1283515 w 1656184"/>
                <a:gd name="connsiteY133" fmla="*/ 85483 h 1909514"/>
                <a:gd name="connsiteX134" fmla="*/ 1231161 w 1656184"/>
                <a:gd name="connsiteY134" fmla="*/ 63386 h 1909514"/>
                <a:gd name="connsiteX135" fmla="*/ 1177119 w 1656184"/>
                <a:gd name="connsiteY135" fmla="*/ 43033 h 1909514"/>
                <a:gd name="connsiteX136" fmla="*/ 1118572 w 1656184"/>
                <a:gd name="connsiteY136" fmla="*/ 27332 h 1909514"/>
                <a:gd name="connsiteX137" fmla="*/ 1057210 w 1656184"/>
                <a:gd name="connsiteY137" fmla="*/ 14538 h 1909514"/>
                <a:gd name="connsiteX138" fmla="*/ 993036 w 1656184"/>
                <a:gd name="connsiteY138" fmla="*/ 5815 h 1909514"/>
                <a:gd name="connsiteX139" fmla="*/ 925482 w 1656184"/>
                <a:gd name="connsiteY139" fmla="*/ 582 h 1909514"/>
                <a:gd name="connsiteX140" fmla="*/ 853425 w 1656184"/>
                <a:gd name="connsiteY140"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1413007 w 1656184"/>
                <a:gd name="connsiteY95" fmla="*/ 1487444 h 1909514"/>
                <a:gd name="connsiteX96" fmla="*/ 1412429 w 1656184"/>
                <a:gd name="connsiteY96" fmla="*/ 1485195 h 1909514"/>
                <a:gd name="connsiteX97" fmla="*/ 1405111 w 1656184"/>
                <a:gd name="connsiteY97" fmla="*/ 1455538 h 1909514"/>
                <a:gd name="connsiteX98" fmla="*/ 1398918 w 1656184"/>
                <a:gd name="connsiteY98" fmla="*/ 1425881 h 1909514"/>
                <a:gd name="connsiteX99" fmla="*/ 1394978 w 1656184"/>
                <a:gd name="connsiteY99" fmla="*/ 1398549 h 1909514"/>
                <a:gd name="connsiteX100" fmla="*/ 1392163 w 1656184"/>
                <a:gd name="connsiteY100" fmla="*/ 1372381 h 1909514"/>
                <a:gd name="connsiteX101" fmla="*/ 1391037 w 1656184"/>
                <a:gd name="connsiteY101" fmla="*/ 1350865 h 1909514"/>
                <a:gd name="connsiteX102" fmla="*/ 1392163 w 1656184"/>
                <a:gd name="connsiteY102" fmla="*/ 1332837 h 1909514"/>
                <a:gd name="connsiteX103" fmla="*/ 1401171 w 1656184"/>
                <a:gd name="connsiteY103" fmla="*/ 1295039 h 1909514"/>
                <a:gd name="connsiteX104" fmla="*/ 1412429 w 1656184"/>
                <a:gd name="connsiteY104" fmla="*/ 1260148 h 1909514"/>
                <a:gd name="connsiteX105" fmla="*/ 1426503 w 1656184"/>
                <a:gd name="connsiteY105" fmla="*/ 1227001 h 1909514"/>
                <a:gd name="connsiteX106" fmla="*/ 1443954 w 1656184"/>
                <a:gd name="connsiteY106" fmla="*/ 1197926 h 1909514"/>
                <a:gd name="connsiteX107" fmla="*/ 1469849 w 1656184"/>
                <a:gd name="connsiteY107" fmla="*/ 1161872 h 1909514"/>
                <a:gd name="connsiteX108" fmla="*/ 1496308 w 1656184"/>
                <a:gd name="connsiteY108" fmla="*/ 1125818 h 1909514"/>
                <a:gd name="connsiteX109" fmla="*/ 1522767 w 1656184"/>
                <a:gd name="connsiteY109" fmla="*/ 1090926 h 1909514"/>
                <a:gd name="connsiteX110" fmla="*/ 1549788 w 1656184"/>
                <a:gd name="connsiteY110" fmla="*/ 1053710 h 1909514"/>
                <a:gd name="connsiteX111" fmla="*/ 1573995 w 1656184"/>
                <a:gd name="connsiteY111" fmla="*/ 1015911 h 1909514"/>
                <a:gd name="connsiteX112" fmla="*/ 1597637 w 1656184"/>
                <a:gd name="connsiteY112" fmla="*/ 976949 h 1909514"/>
                <a:gd name="connsiteX113" fmla="*/ 1617341 w 1656184"/>
                <a:gd name="connsiteY113" fmla="*/ 934499 h 1909514"/>
                <a:gd name="connsiteX114" fmla="*/ 1633666 w 1656184"/>
                <a:gd name="connsiteY114" fmla="*/ 889140 h 1909514"/>
                <a:gd name="connsiteX115" fmla="*/ 1646051 w 1656184"/>
                <a:gd name="connsiteY115" fmla="*/ 836222 h 1909514"/>
                <a:gd name="connsiteX116" fmla="*/ 1652807 w 1656184"/>
                <a:gd name="connsiteY116" fmla="*/ 782141 h 1909514"/>
                <a:gd name="connsiteX117" fmla="*/ 1656184 w 1656184"/>
                <a:gd name="connsiteY117" fmla="*/ 726897 h 1909514"/>
                <a:gd name="connsiteX118" fmla="*/ 1655059 w 1656184"/>
                <a:gd name="connsiteY118" fmla="*/ 671072 h 1909514"/>
                <a:gd name="connsiteX119" fmla="*/ 1651118 w 1656184"/>
                <a:gd name="connsiteY119" fmla="*/ 616409 h 1909514"/>
                <a:gd name="connsiteX120" fmla="*/ 1642674 w 1656184"/>
                <a:gd name="connsiteY120" fmla="*/ 563490 h 1909514"/>
                <a:gd name="connsiteX121" fmla="*/ 1631415 w 1656184"/>
                <a:gd name="connsiteY121" fmla="*/ 511736 h 1909514"/>
                <a:gd name="connsiteX122" fmla="*/ 1617341 w 1656184"/>
                <a:gd name="connsiteY122" fmla="*/ 464051 h 1909514"/>
                <a:gd name="connsiteX123" fmla="*/ 1601579 w 1656184"/>
                <a:gd name="connsiteY123" fmla="*/ 420438 h 1909514"/>
                <a:gd name="connsiteX124" fmla="*/ 1583565 w 1656184"/>
                <a:gd name="connsiteY124" fmla="*/ 381475 h 1909514"/>
                <a:gd name="connsiteX125" fmla="*/ 1556543 w 1656184"/>
                <a:gd name="connsiteY125" fmla="*/ 334954 h 1909514"/>
                <a:gd name="connsiteX126" fmla="*/ 1527270 w 1656184"/>
                <a:gd name="connsiteY126" fmla="*/ 290759 h 1909514"/>
                <a:gd name="connsiteX127" fmla="*/ 1494056 w 1656184"/>
                <a:gd name="connsiteY127" fmla="*/ 249471 h 1909514"/>
                <a:gd name="connsiteX128" fmla="*/ 1458590 w 1656184"/>
                <a:gd name="connsiteY128" fmla="*/ 209928 h 1909514"/>
                <a:gd name="connsiteX129" fmla="*/ 1419747 w 1656184"/>
                <a:gd name="connsiteY129" fmla="*/ 174455 h 1909514"/>
                <a:gd name="connsiteX130" fmla="*/ 1376400 w 1656184"/>
                <a:gd name="connsiteY130" fmla="*/ 141309 h 1909514"/>
                <a:gd name="connsiteX131" fmla="*/ 1331365 w 1656184"/>
                <a:gd name="connsiteY131" fmla="*/ 111652 h 1909514"/>
                <a:gd name="connsiteX132" fmla="*/ 1283515 w 1656184"/>
                <a:gd name="connsiteY132" fmla="*/ 85483 h 1909514"/>
                <a:gd name="connsiteX133" fmla="*/ 1231161 w 1656184"/>
                <a:gd name="connsiteY133" fmla="*/ 63386 h 1909514"/>
                <a:gd name="connsiteX134" fmla="*/ 1177119 w 1656184"/>
                <a:gd name="connsiteY134" fmla="*/ 43033 h 1909514"/>
                <a:gd name="connsiteX135" fmla="*/ 1118572 w 1656184"/>
                <a:gd name="connsiteY135" fmla="*/ 27332 h 1909514"/>
                <a:gd name="connsiteX136" fmla="*/ 1057210 w 1656184"/>
                <a:gd name="connsiteY136" fmla="*/ 14538 h 1909514"/>
                <a:gd name="connsiteX137" fmla="*/ 993036 w 1656184"/>
                <a:gd name="connsiteY137" fmla="*/ 5815 h 1909514"/>
                <a:gd name="connsiteX138" fmla="*/ 925482 w 1656184"/>
                <a:gd name="connsiteY138" fmla="*/ 582 h 1909514"/>
                <a:gd name="connsiteX139" fmla="*/ 853425 w 1656184"/>
                <a:gd name="connsiteY139"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1413007 w 1656184"/>
                <a:gd name="connsiteY94" fmla="*/ 1487444 h 1909514"/>
                <a:gd name="connsiteX95" fmla="*/ 1412429 w 1656184"/>
                <a:gd name="connsiteY95" fmla="*/ 1485195 h 1909514"/>
                <a:gd name="connsiteX96" fmla="*/ 1405111 w 1656184"/>
                <a:gd name="connsiteY96" fmla="*/ 1455538 h 1909514"/>
                <a:gd name="connsiteX97" fmla="*/ 1398918 w 1656184"/>
                <a:gd name="connsiteY97" fmla="*/ 1425881 h 1909514"/>
                <a:gd name="connsiteX98" fmla="*/ 1394978 w 1656184"/>
                <a:gd name="connsiteY98" fmla="*/ 1398549 h 1909514"/>
                <a:gd name="connsiteX99" fmla="*/ 1392163 w 1656184"/>
                <a:gd name="connsiteY99" fmla="*/ 1372381 h 1909514"/>
                <a:gd name="connsiteX100" fmla="*/ 1391037 w 1656184"/>
                <a:gd name="connsiteY100" fmla="*/ 1350865 h 1909514"/>
                <a:gd name="connsiteX101" fmla="*/ 1392163 w 1656184"/>
                <a:gd name="connsiteY101" fmla="*/ 1332837 h 1909514"/>
                <a:gd name="connsiteX102" fmla="*/ 1401171 w 1656184"/>
                <a:gd name="connsiteY102" fmla="*/ 1295039 h 1909514"/>
                <a:gd name="connsiteX103" fmla="*/ 1412429 w 1656184"/>
                <a:gd name="connsiteY103" fmla="*/ 1260148 h 1909514"/>
                <a:gd name="connsiteX104" fmla="*/ 1426503 w 1656184"/>
                <a:gd name="connsiteY104" fmla="*/ 1227001 h 1909514"/>
                <a:gd name="connsiteX105" fmla="*/ 1443954 w 1656184"/>
                <a:gd name="connsiteY105" fmla="*/ 1197926 h 1909514"/>
                <a:gd name="connsiteX106" fmla="*/ 1469849 w 1656184"/>
                <a:gd name="connsiteY106" fmla="*/ 1161872 h 1909514"/>
                <a:gd name="connsiteX107" fmla="*/ 1496308 w 1656184"/>
                <a:gd name="connsiteY107" fmla="*/ 1125818 h 1909514"/>
                <a:gd name="connsiteX108" fmla="*/ 1522767 w 1656184"/>
                <a:gd name="connsiteY108" fmla="*/ 1090926 h 1909514"/>
                <a:gd name="connsiteX109" fmla="*/ 1549788 w 1656184"/>
                <a:gd name="connsiteY109" fmla="*/ 1053710 h 1909514"/>
                <a:gd name="connsiteX110" fmla="*/ 1573995 w 1656184"/>
                <a:gd name="connsiteY110" fmla="*/ 1015911 h 1909514"/>
                <a:gd name="connsiteX111" fmla="*/ 1597637 w 1656184"/>
                <a:gd name="connsiteY111" fmla="*/ 976949 h 1909514"/>
                <a:gd name="connsiteX112" fmla="*/ 1617341 w 1656184"/>
                <a:gd name="connsiteY112" fmla="*/ 934499 h 1909514"/>
                <a:gd name="connsiteX113" fmla="*/ 1633666 w 1656184"/>
                <a:gd name="connsiteY113" fmla="*/ 889140 h 1909514"/>
                <a:gd name="connsiteX114" fmla="*/ 1646051 w 1656184"/>
                <a:gd name="connsiteY114" fmla="*/ 836222 h 1909514"/>
                <a:gd name="connsiteX115" fmla="*/ 1652807 w 1656184"/>
                <a:gd name="connsiteY115" fmla="*/ 782141 h 1909514"/>
                <a:gd name="connsiteX116" fmla="*/ 1656184 w 1656184"/>
                <a:gd name="connsiteY116" fmla="*/ 726897 h 1909514"/>
                <a:gd name="connsiteX117" fmla="*/ 1655059 w 1656184"/>
                <a:gd name="connsiteY117" fmla="*/ 671072 h 1909514"/>
                <a:gd name="connsiteX118" fmla="*/ 1651118 w 1656184"/>
                <a:gd name="connsiteY118" fmla="*/ 616409 h 1909514"/>
                <a:gd name="connsiteX119" fmla="*/ 1642674 w 1656184"/>
                <a:gd name="connsiteY119" fmla="*/ 563490 h 1909514"/>
                <a:gd name="connsiteX120" fmla="*/ 1631415 w 1656184"/>
                <a:gd name="connsiteY120" fmla="*/ 511736 h 1909514"/>
                <a:gd name="connsiteX121" fmla="*/ 1617341 w 1656184"/>
                <a:gd name="connsiteY121" fmla="*/ 464051 h 1909514"/>
                <a:gd name="connsiteX122" fmla="*/ 1601579 w 1656184"/>
                <a:gd name="connsiteY122" fmla="*/ 420438 h 1909514"/>
                <a:gd name="connsiteX123" fmla="*/ 1583565 w 1656184"/>
                <a:gd name="connsiteY123" fmla="*/ 381475 h 1909514"/>
                <a:gd name="connsiteX124" fmla="*/ 1556543 w 1656184"/>
                <a:gd name="connsiteY124" fmla="*/ 334954 h 1909514"/>
                <a:gd name="connsiteX125" fmla="*/ 1527270 w 1656184"/>
                <a:gd name="connsiteY125" fmla="*/ 290759 h 1909514"/>
                <a:gd name="connsiteX126" fmla="*/ 1494056 w 1656184"/>
                <a:gd name="connsiteY126" fmla="*/ 249471 h 1909514"/>
                <a:gd name="connsiteX127" fmla="*/ 1458590 w 1656184"/>
                <a:gd name="connsiteY127" fmla="*/ 209928 h 1909514"/>
                <a:gd name="connsiteX128" fmla="*/ 1419747 w 1656184"/>
                <a:gd name="connsiteY128" fmla="*/ 174455 h 1909514"/>
                <a:gd name="connsiteX129" fmla="*/ 1376400 w 1656184"/>
                <a:gd name="connsiteY129" fmla="*/ 141309 h 1909514"/>
                <a:gd name="connsiteX130" fmla="*/ 1331365 w 1656184"/>
                <a:gd name="connsiteY130" fmla="*/ 111652 h 1909514"/>
                <a:gd name="connsiteX131" fmla="*/ 1283515 w 1656184"/>
                <a:gd name="connsiteY131" fmla="*/ 85483 h 1909514"/>
                <a:gd name="connsiteX132" fmla="*/ 1231161 w 1656184"/>
                <a:gd name="connsiteY132" fmla="*/ 63386 h 1909514"/>
                <a:gd name="connsiteX133" fmla="*/ 1177119 w 1656184"/>
                <a:gd name="connsiteY133" fmla="*/ 43033 h 1909514"/>
                <a:gd name="connsiteX134" fmla="*/ 1118572 w 1656184"/>
                <a:gd name="connsiteY134" fmla="*/ 27332 h 1909514"/>
                <a:gd name="connsiteX135" fmla="*/ 1057210 w 1656184"/>
                <a:gd name="connsiteY135" fmla="*/ 14538 h 1909514"/>
                <a:gd name="connsiteX136" fmla="*/ 993036 w 1656184"/>
                <a:gd name="connsiteY136" fmla="*/ 5815 h 1909514"/>
                <a:gd name="connsiteX137" fmla="*/ 925482 w 1656184"/>
                <a:gd name="connsiteY137" fmla="*/ 582 h 1909514"/>
                <a:gd name="connsiteX138" fmla="*/ 853425 w 1656184"/>
                <a:gd name="connsiteY138" fmla="*/ 0 h 190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656184" h="1909514">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lnTo>
                    <a:pt x="192528" y="607686"/>
                  </a:lnTo>
                  <a:lnTo>
                    <a:pt x="193653" y="636180"/>
                  </a:ln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cubicBezTo>
                    <a:pt x="119156" y="1183000"/>
                    <a:pt x="119532" y="1187264"/>
                    <a:pt x="119907" y="1191529"/>
                  </a:cubicBez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27355" y="1909514"/>
                  </a:lnTo>
                  <a:lnTo>
                    <a:pt x="1413007" y="1487444"/>
                  </a:lnTo>
                  <a:lnTo>
                    <a:pt x="1412429" y="1485195"/>
                  </a:lnTo>
                  <a:lnTo>
                    <a:pt x="1405111" y="1455538"/>
                  </a:lnTo>
                  <a:lnTo>
                    <a:pt x="1398918" y="1425881"/>
                  </a:lnTo>
                  <a:lnTo>
                    <a:pt x="1394978" y="1398549"/>
                  </a:lnTo>
                  <a:lnTo>
                    <a:pt x="1392163" y="1372381"/>
                  </a:lnTo>
                  <a:cubicBezTo>
                    <a:pt x="1391788" y="1365209"/>
                    <a:pt x="1391412" y="1358037"/>
                    <a:pt x="1391037" y="1350865"/>
                  </a:cubicBezTo>
                  <a:cubicBezTo>
                    <a:pt x="1391412" y="1344856"/>
                    <a:pt x="1391788" y="1338846"/>
                    <a:pt x="1392163" y="1332837"/>
                  </a:cubicBez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lnTo>
                    <a:pt x="1655059" y="671072"/>
                  </a:ln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lnTo>
                    <a:pt x="853425"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16" name="Freeform 11">
              <a:extLst>
                <a:ext uri="{FF2B5EF4-FFF2-40B4-BE49-F238E27FC236}">
                  <a16:creationId xmlns:a16="http://schemas.microsoft.com/office/drawing/2014/main" id="{12882230-09B0-4081-ACDC-764E05CA7BDC}"/>
                </a:ext>
              </a:extLst>
            </p:cNvPr>
            <p:cNvSpPr/>
            <p:nvPr/>
          </p:nvSpPr>
          <p:spPr>
            <a:xfrm>
              <a:off x="1358088" y="4198964"/>
              <a:ext cx="1089158" cy="611109"/>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10547 w 1094108"/>
                <a:gd name="connsiteY2" fmla="*/ 293729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30550 h 611110"/>
                <a:gd name="connsiteX1" fmla="*/ 119888 w 1094108"/>
                <a:gd name="connsiteY1" fmla="*/ 0 h 611110"/>
                <a:gd name="connsiteX2" fmla="*/ 1010547 w 1094108"/>
                <a:gd name="connsiteY2" fmla="*/ 323428 h 611110"/>
                <a:gd name="connsiteX3" fmla="*/ 1094108 w 1094108"/>
                <a:gd name="connsiteY3" fmla="*/ 441972 h 611110"/>
                <a:gd name="connsiteX4" fmla="*/ 1078252 w 1094108"/>
                <a:gd name="connsiteY4" fmla="*/ 547683 h 611110"/>
                <a:gd name="connsiteX5" fmla="*/ 1014825 w 1094108"/>
                <a:gd name="connsiteY5" fmla="*/ 510684 h 611110"/>
                <a:gd name="connsiteX6" fmla="*/ 998968 w 1094108"/>
                <a:gd name="connsiteY6" fmla="*/ 611110 h 611110"/>
                <a:gd name="connsiteX7" fmla="*/ 0 w 1094108"/>
                <a:gd name="connsiteY7" fmla="*/ 230550 h 611110"/>
                <a:gd name="connsiteX0" fmla="*/ 0 w 1089158"/>
                <a:gd name="connsiteY0" fmla="*/ 210751 h 611110"/>
                <a:gd name="connsiteX1" fmla="*/ 114938 w 1089158"/>
                <a:gd name="connsiteY1" fmla="*/ 0 h 611110"/>
                <a:gd name="connsiteX2" fmla="*/ 1005597 w 1089158"/>
                <a:gd name="connsiteY2" fmla="*/ 323428 h 611110"/>
                <a:gd name="connsiteX3" fmla="*/ 1089158 w 1089158"/>
                <a:gd name="connsiteY3" fmla="*/ 441972 h 611110"/>
                <a:gd name="connsiteX4" fmla="*/ 1073302 w 1089158"/>
                <a:gd name="connsiteY4" fmla="*/ 547683 h 611110"/>
                <a:gd name="connsiteX5" fmla="*/ 1009875 w 1089158"/>
                <a:gd name="connsiteY5" fmla="*/ 510684 h 611110"/>
                <a:gd name="connsiteX6" fmla="*/ 994018 w 1089158"/>
                <a:gd name="connsiteY6" fmla="*/ 611110 h 611110"/>
                <a:gd name="connsiteX7" fmla="*/ 0 w 1089158"/>
                <a:gd name="connsiteY7" fmla="*/ 210751 h 6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158" h="611110">
                  <a:moveTo>
                    <a:pt x="0" y="210751"/>
                  </a:moveTo>
                  <a:lnTo>
                    <a:pt x="114938" y="0"/>
                  </a:lnTo>
                  <a:lnTo>
                    <a:pt x="1005597" y="323428"/>
                  </a:lnTo>
                  <a:lnTo>
                    <a:pt x="1089158" y="441972"/>
                  </a:lnTo>
                  <a:lnTo>
                    <a:pt x="1073302" y="547683"/>
                  </a:lnTo>
                  <a:lnTo>
                    <a:pt x="1009875" y="510684"/>
                  </a:lnTo>
                  <a:lnTo>
                    <a:pt x="994018" y="611110"/>
                  </a:lnTo>
                  <a:cubicBezTo>
                    <a:pt x="629604" y="505207"/>
                    <a:pt x="332989" y="337604"/>
                    <a:pt x="0" y="2107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14">
              <a:extLst>
                <a:ext uri="{FF2B5EF4-FFF2-40B4-BE49-F238E27FC236}">
                  <a16:creationId xmlns:a16="http://schemas.microsoft.com/office/drawing/2014/main" id="{908C5288-C1B2-4B4E-84F2-259C8FE515DD}"/>
                </a:ext>
              </a:extLst>
            </p:cNvPr>
            <p:cNvSpPr/>
            <p:nvPr/>
          </p:nvSpPr>
          <p:spPr>
            <a:xfrm>
              <a:off x="3145709" y="4476837"/>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Freeform 10">
              <a:extLst>
                <a:ext uri="{FF2B5EF4-FFF2-40B4-BE49-F238E27FC236}">
                  <a16:creationId xmlns:a16="http://schemas.microsoft.com/office/drawing/2014/main" id="{6BB015EF-DA86-423C-8231-A3A162BBB486}"/>
                </a:ext>
              </a:extLst>
            </p:cNvPr>
            <p:cNvSpPr/>
            <p:nvPr/>
          </p:nvSpPr>
          <p:spPr>
            <a:xfrm>
              <a:off x="1130675" y="4343401"/>
              <a:ext cx="2709784" cy="1900717"/>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 name="connsiteX0" fmla="*/ 221873 w 2760753"/>
                <a:gd name="connsiteY0" fmla="*/ 183976 h 2077670"/>
                <a:gd name="connsiteX1" fmla="*/ 128952 w 2760753"/>
                <a:gd name="connsiteY1" fmla="*/ 2064983 h 2077670"/>
                <a:gd name="connsiteX2" fmla="*/ 1861333 w 2760753"/>
                <a:gd name="connsiteY2" fmla="*/ 2077670 h 2077670"/>
                <a:gd name="connsiteX3" fmla="*/ 1841497 w 2760753"/>
                <a:gd name="connsiteY3" fmla="*/ 1807346 h 2077670"/>
                <a:gd name="connsiteX4" fmla="*/ 2664150 w 2760753"/>
                <a:gd name="connsiteY4" fmla="*/ 130334 h 2077670"/>
                <a:gd name="connsiteX5" fmla="*/ 2054394 w 2760753"/>
                <a:gd name="connsiteY5" fmla="*/ 98409 h 2077670"/>
                <a:gd name="connsiteX6" fmla="*/ 2030082 w 2760753"/>
                <a:gd name="connsiteY6" fmla="*/ 303 h 2077670"/>
                <a:gd name="connsiteX7" fmla="*/ 1898273 w 2760753"/>
                <a:gd name="connsiteY7" fmla="*/ 22051 h 2077670"/>
                <a:gd name="connsiteX8" fmla="*/ 1900421 w 2760753"/>
                <a:gd name="connsiteY8" fmla="*/ 783060 h 2077670"/>
                <a:gd name="connsiteX9" fmla="*/ 1226678 w 2760753"/>
                <a:gd name="connsiteY9" fmla="*/ 497145 h 2077670"/>
                <a:gd name="connsiteX10" fmla="*/ 1130871 w 2760753"/>
                <a:gd name="connsiteY10" fmla="*/ 572491 h 2077670"/>
                <a:gd name="connsiteX11" fmla="*/ 221873 w 2760753"/>
                <a:gd name="connsiteY11" fmla="*/ 183976 h 2077670"/>
                <a:gd name="connsiteX0" fmla="*/ 221873 w 2756874"/>
                <a:gd name="connsiteY0" fmla="*/ 183976 h 2077670"/>
                <a:gd name="connsiteX1" fmla="*/ 128952 w 2756874"/>
                <a:gd name="connsiteY1" fmla="*/ 2064983 h 2077670"/>
                <a:gd name="connsiteX2" fmla="*/ 1861333 w 2756874"/>
                <a:gd name="connsiteY2" fmla="*/ 2077670 h 2077670"/>
                <a:gd name="connsiteX3" fmla="*/ 1811798 w 2756874"/>
                <a:gd name="connsiteY3" fmla="*/ 1807346 h 2077670"/>
                <a:gd name="connsiteX4" fmla="*/ 2664150 w 2756874"/>
                <a:gd name="connsiteY4" fmla="*/ 130334 h 2077670"/>
                <a:gd name="connsiteX5" fmla="*/ 2054394 w 2756874"/>
                <a:gd name="connsiteY5" fmla="*/ 98409 h 2077670"/>
                <a:gd name="connsiteX6" fmla="*/ 2030082 w 2756874"/>
                <a:gd name="connsiteY6" fmla="*/ 303 h 2077670"/>
                <a:gd name="connsiteX7" fmla="*/ 1898273 w 2756874"/>
                <a:gd name="connsiteY7" fmla="*/ 22051 h 2077670"/>
                <a:gd name="connsiteX8" fmla="*/ 1900421 w 2756874"/>
                <a:gd name="connsiteY8" fmla="*/ 783060 h 2077670"/>
                <a:gd name="connsiteX9" fmla="*/ 1226678 w 2756874"/>
                <a:gd name="connsiteY9" fmla="*/ 497145 h 2077670"/>
                <a:gd name="connsiteX10" fmla="*/ 1130871 w 2756874"/>
                <a:gd name="connsiteY10" fmla="*/ 572491 h 2077670"/>
                <a:gd name="connsiteX11" fmla="*/ 221873 w 2756874"/>
                <a:gd name="connsiteY11" fmla="*/ 183976 h 2077670"/>
                <a:gd name="connsiteX0" fmla="*/ 221873 w 2764111"/>
                <a:gd name="connsiteY0" fmla="*/ 183976 h 2077670"/>
                <a:gd name="connsiteX1" fmla="*/ 128952 w 2764111"/>
                <a:gd name="connsiteY1" fmla="*/ 2064983 h 2077670"/>
                <a:gd name="connsiteX2" fmla="*/ 1861333 w 2764111"/>
                <a:gd name="connsiteY2" fmla="*/ 2077670 h 2077670"/>
                <a:gd name="connsiteX3" fmla="*/ 1811798 w 2764111"/>
                <a:gd name="connsiteY3" fmla="*/ 1807346 h 2077670"/>
                <a:gd name="connsiteX4" fmla="*/ 2664150 w 2764111"/>
                <a:gd name="connsiteY4" fmla="*/ 130334 h 2077670"/>
                <a:gd name="connsiteX5" fmla="*/ 2054394 w 2764111"/>
                <a:gd name="connsiteY5" fmla="*/ 98409 h 2077670"/>
                <a:gd name="connsiteX6" fmla="*/ 2030082 w 2764111"/>
                <a:gd name="connsiteY6" fmla="*/ 303 h 2077670"/>
                <a:gd name="connsiteX7" fmla="*/ 1898273 w 2764111"/>
                <a:gd name="connsiteY7" fmla="*/ 22051 h 2077670"/>
                <a:gd name="connsiteX8" fmla="*/ 1900421 w 2764111"/>
                <a:gd name="connsiteY8" fmla="*/ 783060 h 2077670"/>
                <a:gd name="connsiteX9" fmla="*/ 1226678 w 2764111"/>
                <a:gd name="connsiteY9" fmla="*/ 497145 h 2077670"/>
                <a:gd name="connsiteX10" fmla="*/ 1130871 w 2764111"/>
                <a:gd name="connsiteY10" fmla="*/ 572491 h 2077670"/>
                <a:gd name="connsiteX11" fmla="*/ 221873 w 2764111"/>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54394 w 2749398"/>
                <a:gd name="connsiteY5" fmla="*/ 98409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74193 w 2749398"/>
                <a:gd name="connsiteY5" fmla="*/ 375596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58225"/>
                <a:gd name="connsiteY0" fmla="*/ 183976 h 2109781"/>
                <a:gd name="connsiteX1" fmla="*/ 128952 w 2758225"/>
                <a:gd name="connsiteY1" fmla="*/ 2064983 h 2109781"/>
                <a:gd name="connsiteX2" fmla="*/ 1861333 w 2758225"/>
                <a:gd name="connsiteY2" fmla="*/ 2077670 h 2109781"/>
                <a:gd name="connsiteX3" fmla="*/ 1811798 w 2758225"/>
                <a:gd name="connsiteY3" fmla="*/ 1807346 h 2109781"/>
                <a:gd name="connsiteX4" fmla="*/ 2674050 w 2758225"/>
                <a:gd name="connsiteY4" fmla="*/ 407521 h 2109781"/>
                <a:gd name="connsiteX5" fmla="*/ 2074193 w 2758225"/>
                <a:gd name="connsiteY5" fmla="*/ 375596 h 2109781"/>
                <a:gd name="connsiteX6" fmla="*/ 2030082 w 2758225"/>
                <a:gd name="connsiteY6" fmla="*/ 303 h 2109781"/>
                <a:gd name="connsiteX7" fmla="*/ 1898273 w 2758225"/>
                <a:gd name="connsiteY7" fmla="*/ 22051 h 2109781"/>
                <a:gd name="connsiteX8" fmla="*/ 1900421 w 2758225"/>
                <a:gd name="connsiteY8" fmla="*/ 783060 h 2109781"/>
                <a:gd name="connsiteX9" fmla="*/ 1226678 w 2758225"/>
                <a:gd name="connsiteY9" fmla="*/ 497145 h 2109781"/>
                <a:gd name="connsiteX10" fmla="*/ 1130871 w 2758225"/>
                <a:gd name="connsiteY10" fmla="*/ 572491 h 2109781"/>
                <a:gd name="connsiteX11" fmla="*/ 221873 w 2758225"/>
                <a:gd name="connsiteY11" fmla="*/ 183976 h 2109781"/>
                <a:gd name="connsiteX0" fmla="*/ 221873 w 2758225"/>
                <a:gd name="connsiteY0" fmla="*/ 162543 h 2088348"/>
                <a:gd name="connsiteX1" fmla="*/ 128952 w 2758225"/>
                <a:gd name="connsiteY1" fmla="*/ 2043550 h 2088348"/>
                <a:gd name="connsiteX2" fmla="*/ 1861333 w 2758225"/>
                <a:gd name="connsiteY2" fmla="*/ 2056237 h 2088348"/>
                <a:gd name="connsiteX3" fmla="*/ 1811798 w 2758225"/>
                <a:gd name="connsiteY3" fmla="*/ 1785913 h 2088348"/>
                <a:gd name="connsiteX4" fmla="*/ 2674050 w 2758225"/>
                <a:gd name="connsiteY4" fmla="*/ 386088 h 2088348"/>
                <a:gd name="connsiteX5" fmla="*/ 2074193 w 2758225"/>
                <a:gd name="connsiteY5" fmla="*/ 354163 h 2088348"/>
                <a:gd name="connsiteX6" fmla="*/ 2059780 w 2758225"/>
                <a:gd name="connsiteY6" fmla="*/ 513445 h 2088348"/>
                <a:gd name="connsiteX7" fmla="*/ 1898273 w 2758225"/>
                <a:gd name="connsiteY7" fmla="*/ 618 h 2088348"/>
                <a:gd name="connsiteX8" fmla="*/ 1900421 w 2758225"/>
                <a:gd name="connsiteY8" fmla="*/ 761627 h 2088348"/>
                <a:gd name="connsiteX9" fmla="*/ 1226678 w 2758225"/>
                <a:gd name="connsiteY9" fmla="*/ 475712 h 2088348"/>
                <a:gd name="connsiteX10" fmla="*/ 1130871 w 2758225"/>
                <a:gd name="connsiteY10" fmla="*/ 551058 h 2088348"/>
                <a:gd name="connsiteX11" fmla="*/ 221873 w 2758225"/>
                <a:gd name="connsiteY11" fmla="*/ 162543 h 2088348"/>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47770 w 2758225"/>
                <a:gd name="connsiteY7" fmla="*/ 3231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9142 w 2758225"/>
                <a:gd name="connsiteY5" fmla="*/ 335163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3809"/>
                <a:gd name="connsiteY0" fmla="*/ 0 h 1962926"/>
                <a:gd name="connsiteX1" fmla="*/ 128952 w 2753809"/>
                <a:gd name="connsiteY1" fmla="*/ 1881007 h 1962926"/>
                <a:gd name="connsiteX2" fmla="*/ 1861333 w 2753809"/>
                <a:gd name="connsiteY2" fmla="*/ 1893694 h 1962926"/>
                <a:gd name="connsiteX3" fmla="*/ 1811798 w 2753809"/>
                <a:gd name="connsiteY3" fmla="*/ 1623370 h 1962926"/>
                <a:gd name="connsiteX4" fmla="*/ 2669101 w 2753809"/>
                <a:gd name="connsiteY4" fmla="*/ 357189 h 1962926"/>
                <a:gd name="connsiteX5" fmla="*/ 2079142 w 2753809"/>
                <a:gd name="connsiteY5" fmla="*/ 335163 h 1962926"/>
                <a:gd name="connsiteX6" fmla="*/ 2074630 w 2753809"/>
                <a:gd name="connsiteY6" fmla="*/ 425149 h 1962926"/>
                <a:gd name="connsiteX7" fmla="*/ 1932922 w 2753809"/>
                <a:gd name="connsiteY7" fmla="*/ 441947 h 1962926"/>
                <a:gd name="connsiteX8" fmla="*/ 1940020 w 2753809"/>
                <a:gd name="connsiteY8" fmla="*/ 698080 h 1962926"/>
                <a:gd name="connsiteX9" fmla="*/ 1226678 w 2753809"/>
                <a:gd name="connsiteY9" fmla="*/ 313169 h 1962926"/>
                <a:gd name="connsiteX10" fmla="*/ 1130871 w 2753809"/>
                <a:gd name="connsiteY10" fmla="*/ 388515 h 1962926"/>
                <a:gd name="connsiteX11" fmla="*/ 221873 w 2753809"/>
                <a:gd name="connsiteY11" fmla="*/ 0 h 1962926"/>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79142 w 2709782"/>
                <a:gd name="connsiteY5" fmla="*/ 33516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09316 w 2709782"/>
                <a:gd name="connsiteY8" fmla="*/ 717879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665772 w 2709782"/>
                <a:gd name="connsiteY9" fmla="*/ 522224 h 1900716"/>
                <a:gd name="connsiteX10" fmla="*/ 1226678 w 2709782"/>
                <a:gd name="connsiteY10" fmla="*/ 313169 h 1900716"/>
                <a:gd name="connsiteX11" fmla="*/ 1130871 w 2709782"/>
                <a:gd name="connsiteY11" fmla="*/ 388515 h 1900716"/>
                <a:gd name="connsiteX12" fmla="*/ 221873 w 2709782"/>
                <a:gd name="connsiteY12"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546978 w 2709782"/>
                <a:gd name="connsiteY9" fmla="*/ 447977 h 1900716"/>
                <a:gd name="connsiteX10" fmla="*/ 1226678 w 2709782"/>
                <a:gd name="connsiteY10" fmla="*/ 313169 h 1900716"/>
                <a:gd name="connsiteX11" fmla="*/ 1130871 w 2709782"/>
                <a:gd name="connsiteY11" fmla="*/ 388515 h 1900716"/>
                <a:gd name="connsiteX12" fmla="*/ 221873 w 2709782"/>
                <a:gd name="connsiteY12" fmla="*/ 0 h 190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782" h="1900716">
                  <a:moveTo>
                    <a:pt x="221873" y="0"/>
                  </a:moveTo>
                  <a:cubicBezTo>
                    <a:pt x="-257552" y="739775"/>
                    <a:pt x="200156" y="1655049"/>
                    <a:pt x="128952" y="1881007"/>
                  </a:cubicBezTo>
                  <a:lnTo>
                    <a:pt x="1861333" y="1893694"/>
                  </a:lnTo>
                  <a:cubicBezTo>
                    <a:pt x="1851421" y="1767288"/>
                    <a:pt x="1821710" y="1749776"/>
                    <a:pt x="1811798" y="1623370"/>
                  </a:cubicBezTo>
                  <a:cubicBezTo>
                    <a:pt x="2488388" y="2190050"/>
                    <a:pt x="2833837" y="1950617"/>
                    <a:pt x="2669101" y="322540"/>
                  </a:cubicBezTo>
                  <a:cubicBezTo>
                    <a:pt x="2260425" y="300724"/>
                    <a:pt x="2236145" y="330814"/>
                    <a:pt x="2098940" y="340113"/>
                  </a:cubicBezTo>
                  <a:cubicBezTo>
                    <a:pt x="2090924" y="281495"/>
                    <a:pt x="2127627" y="315574"/>
                    <a:pt x="2104328" y="266756"/>
                  </a:cubicBezTo>
                  <a:cubicBezTo>
                    <a:pt x="2038744" y="265508"/>
                    <a:pt x="2090026" y="262329"/>
                    <a:pt x="1987370" y="283554"/>
                  </a:cubicBezTo>
                  <a:cubicBezTo>
                    <a:pt x="1973922" y="463120"/>
                    <a:pt x="2019590" y="604247"/>
                    <a:pt x="2029115" y="861422"/>
                  </a:cubicBezTo>
                  <a:cubicBezTo>
                    <a:pt x="1974690" y="912750"/>
                    <a:pt x="1680717" y="539352"/>
                    <a:pt x="1546978" y="447977"/>
                  </a:cubicBezTo>
                  <a:cubicBezTo>
                    <a:pt x="1413239" y="356602"/>
                    <a:pt x="1315003" y="347003"/>
                    <a:pt x="1226678" y="313169"/>
                  </a:cubicBezTo>
                  <a:cubicBezTo>
                    <a:pt x="1226550" y="434700"/>
                    <a:pt x="1264864" y="504137"/>
                    <a:pt x="1130871" y="388515"/>
                  </a:cubicBezTo>
                  <a:cubicBezTo>
                    <a:pt x="766733" y="297358"/>
                    <a:pt x="654943" y="201789"/>
                    <a:pt x="2218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6" name="Rectangle 45">
            <a:extLst>
              <a:ext uri="{FF2B5EF4-FFF2-40B4-BE49-F238E27FC236}">
                <a16:creationId xmlns:a16="http://schemas.microsoft.com/office/drawing/2014/main" id="{2A68B966-F92C-47F5-A5D6-D97E6E65870C}"/>
              </a:ext>
            </a:extLst>
          </p:cNvPr>
          <p:cNvSpPr/>
          <p:nvPr/>
        </p:nvSpPr>
        <p:spPr>
          <a:xfrm>
            <a:off x="6166177" y="2691128"/>
            <a:ext cx="5184000" cy="474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47" name="TextBox 46">
            <a:extLst>
              <a:ext uri="{FF2B5EF4-FFF2-40B4-BE49-F238E27FC236}">
                <a16:creationId xmlns:a16="http://schemas.microsoft.com/office/drawing/2014/main" id="{4A01F8CA-D52A-4CA8-A92B-CF1D912C8B88}"/>
              </a:ext>
            </a:extLst>
          </p:cNvPr>
          <p:cNvSpPr txBox="1"/>
          <p:nvPr/>
        </p:nvSpPr>
        <p:spPr>
          <a:xfrm>
            <a:off x="6179156" y="2733771"/>
            <a:ext cx="5093895" cy="369332"/>
          </a:xfrm>
          <a:prstGeom prst="rect">
            <a:avLst/>
          </a:prstGeom>
          <a:noFill/>
        </p:spPr>
        <p:txBody>
          <a:bodyPr wrap="square" rtlCol="0">
            <a:spAutoFit/>
          </a:bodyPr>
          <a:lstStyle/>
          <a:p>
            <a:r>
              <a:rPr lang="en-US" altLang="ko-KR" b="1" dirty="0">
                <a:solidFill>
                  <a:schemeClr val="bg1"/>
                </a:solidFill>
                <a:ea typeface="+mj-ea"/>
                <a:cs typeface="Arial" pitchFamily="34" charset="0"/>
              </a:rPr>
              <a:t>Warehouse Management System</a:t>
            </a:r>
            <a:endParaRPr lang="ko-KR" altLang="en-US" b="1" dirty="0">
              <a:solidFill>
                <a:schemeClr val="bg1"/>
              </a:solidFill>
              <a:ea typeface="+mj-ea"/>
              <a:cs typeface="Arial" pitchFamily="34" charset="0"/>
            </a:endParaRPr>
          </a:p>
        </p:txBody>
      </p:sp>
      <p:sp>
        <p:nvSpPr>
          <p:cNvPr id="48" name="Rectangle 47">
            <a:extLst>
              <a:ext uri="{FF2B5EF4-FFF2-40B4-BE49-F238E27FC236}">
                <a16:creationId xmlns:a16="http://schemas.microsoft.com/office/drawing/2014/main" id="{2A68B966-F92C-47F5-A5D6-D97E6E65870C}"/>
              </a:ext>
            </a:extLst>
          </p:cNvPr>
          <p:cNvSpPr/>
          <p:nvPr/>
        </p:nvSpPr>
        <p:spPr>
          <a:xfrm>
            <a:off x="6166177" y="3224528"/>
            <a:ext cx="5184000" cy="474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49" name="TextBox 48">
            <a:extLst>
              <a:ext uri="{FF2B5EF4-FFF2-40B4-BE49-F238E27FC236}">
                <a16:creationId xmlns:a16="http://schemas.microsoft.com/office/drawing/2014/main" id="{4A01F8CA-D52A-4CA8-A92B-CF1D912C8B88}"/>
              </a:ext>
            </a:extLst>
          </p:cNvPr>
          <p:cNvSpPr txBox="1"/>
          <p:nvPr/>
        </p:nvSpPr>
        <p:spPr>
          <a:xfrm>
            <a:off x="6179156" y="3267171"/>
            <a:ext cx="5022244" cy="369332"/>
          </a:xfrm>
          <a:prstGeom prst="rect">
            <a:avLst/>
          </a:prstGeom>
          <a:noFill/>
        </p:spPr>
        <p:txBody>
          <a:bodyPr wrap="square" rtlCol="0">
            <a:spAutoFit/>
          </a:bodyPr>
          <a:lstStyle/>
          <a:p>
            <a:r>
              <a:rPr lang="en-US" altLang="ko-KR" b="1" dirty="0">
                <a:solidFill>
                  <a:schemeClr val="bg1"/>
                </a:solidFill>
                <a:ea typeface="+mj-ea"/>
                <a:cs typeface="Arial" pitchFamily="34" charset="0"/>
              </a:rPr>
              <a:t>Outbound Operations</a:t>
            </a:r>
            <a:endParaRPr lang="ko-KR" altLang="en-US" b="1" dirty="0">
              <a:solidFill>
                <a:schemeClr val="bg1"/>
              </a:solidFill>
              <a:ea typeface="+mj-ea"/>
              <a:cs typeface="Arial" pitchFamily="34" charset="0"/>
            </a:endParaRPr>
          </a:p>
        </p:txBody>
      </p:sp>
      <p:sp>
        <p:nvSpPr>
          <p:cNvPr id="50" name="Rectangle 49">
            <a:extLst>
              <a:ext uri="{FF2B5EF4-FFF2-40B4-BE49-F238E27FC236}">
                <a16:creationId xmlns:a16="http://schemas.microsoft.com/office/drawing/2014/main" id="{2A68B966-F92C-47F5-A5D6-D97E6E65870C}"/>
              </a:ext>
            </a:extLst>
          </p:cNvPr>
          <p:cNvSpPr/>
          <p:nvPr/>
        </p:nvSpPr>
        <p:spPr>
          <a:xfrm>
            <a:off x="6166177" y="3757928"/>
            <a:ext cx="5184000" cy="449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1" name="TextBox 50">
            <a:extLst>
              <a:ext uri="{FF2B5EF4-FFF2-40B4-BE49-F238E27FC236}">
                <a16:creationId xmlns:a16="http://schemas.microsoft.com/office/drawing/2014/main" id="{4A01F8CA-D52A-4CA8-A92B-CF1D912C8B88}"/>
              </a:ext>
            </a:extLst>
          </p:cNvPr>
          <p:cNvSpPr txBox="1"/>
          <p:nvPr/>
        </p:nvSpPr>
        <p:spPr>
          <a:xfrm>
            <a:off x="6179156" y="3800571"/>
            <a:ext cx="4780943" cy="369332"/>
          </a:xfrm>
          <a:prstGeom prst="rect">
            <a:avLst/>
          </a:prstGeom>
          <a:noFill/>
        </p:spPr>
        <p:txBody>
          <a:bodyPr wrap="square" rtlCol="0">
            <a:spAutoFit/>
          </a:bodyPr>
          <a:lstStyle/>
          <a:p>
            <a:r>
              <a:rPr lang="en-US" altLang="ko-KR" b="1" dirty="0">
                <a:solidFill>
                  <a:schemeClr val="bg1"/>
                </a:solidFill>
                <a:ea typeface="+mj-ea"/>
                <a:cs typeface="Arial" pitchFamily="34" charset="0"/>
              </a:rPr>
              <a:t>Returns (Inbound / Outbound)</a:t>
            </a:r>
            <a:endParaRPr lang="ko-KR" altLang="en-US" b="1" dirty="0">
              <a:solidFill>
                <a:schemeClr val="bg1"/>
              </a:solidFill>
              <a:ea typeface="+mj-ea"/>
              <a:cs typeface="Arial" pitchFamily="34" charset="0"/>
            </a:endParaRPr>
          </a:p>
        </p:txBody>
      </p:sp>
      <p:sp>
        <p:nvSpPr>
          <p:cNvPr id="52" name="Rectangle 51">
            <a:extLst>
              <a:ext uri="{FF2B5EF4-FFF2-40B4-BE49-F238E27FC236}">
                <a16:creationId xmlns:a16="http://schemas.microsoft.com/office/drawing/2014/main" id="{2A68B966-F92C-47F5-A5D6-D97E6E65870C}"/>
              </a:ext>
            </a:extLst>
          </p:cNvPr>
          <p:cNvSpPr/>
          <p:nvPr/>
        </p:nvSpPr>
        <p:spPr>
          <a:xfrm>
            <a:off x="6166177" y="4803084"/>
            <a:ext cx="5184000" cy="469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53" name="TextBox 52">
            <a:extLst>
              <a:ext uri="{FF2B5EF4-FFF2-40B4-BE49-F238E27FC236}">
                <a16:creationId xmlns:a16="http://schemas.microsoft.com/office/drawing/2014/main" id="{4A01F8CA-D52A-4CA8-A92B-CF1D912C8B88}"/>
              </a:ext>
            </a:extLst>
          </p:cNvPr>
          <p:cNvSpPr txBox="1"/>
          <p:nvPr/>
        </p:nvSpPr>
        <p:spPr>
          <a:xfrm>
            <a:off x="6179156" y="4866243"/>
            <a:ext cx="4806343" cy="369332"/>
          </a:xfrm>
          <a:prstGeom prst="rect">
            <a:avLst/>
          </a:prstGeom>
          <a:noFill/>
        </p:spPr>
        <p:txBody>
          <a:bodyPr wrap="square" rtlCol="0">
            <a:spAutoFit/>
          </a:bodyPr>
          <a:lstStyle/>
          <a:p>
            <a:r>
              <a:rPr lang="en-US" altLang="ko-KR" b="1" dirty="0">
                <a:solidFill>
                  <a:schemeClr val="bg1"/>
                </a:solidFill>
                <a:ea typeface="+mj-ea"/>
                <a:cs typeface="Arial" pitchFamily="34" charset="0"/>
              </a:rPr>
              <a:t>Accounting / Finance</a:t>
            </a:r>
            <a:endParaRPr lang="ko-KR" altLang="en-US" b="1" dirty="0">
              <a:solidFill>
                <a:schemeClr val="bg1"/>
              </a:solidFill>
              <a:ea typeface="+mj-ea"/>
              <a:cs typeface="Arial" pitchFamily="34" charset="0"/>
            </a:endParaRPr>
          </a:p>
        </p:txBody>
      </p:sp>
      <p:sp>
        <p:nvSpPr>
          <p:cNvPr id="55" name="TextBox 54">
            <a:extLst>
              <a:ext uri="{FF2B5EF4-FFF2-40B4-BE49-F238E27FC236}">
                <a16:creationId xmlns:a16="http://schemas.microsoft.com/office/drawing/2014/main" id="{4A01F8CA-D52A-4CA8-A92B-CF1D912C8B88}"/>
              </a:ext>
            </a:extLst>
          </p:cNvPr>
          <p:cNvSpPr txBox="1"/>
          <p:nvPr/>
        </p:nvSpPr>
        <p:spPr>
          <a:xfrm>
            <a:off x="6179157" y="5374243"/>
            <a:ext cx="3670314" cy="369332"/>
          </a:xfrm>
          <a:prstGeom prst="rect">
            <a:avLst/>
          </a:prstGeom>
          <a:noFill/>
        </p:spPr>
        <p:txBody>
          <a:bodyPr wrap="square" rtlCol="0">
            <a:spAutoFit/>
          </a:bodyPr>
          <a:lstStyle/>
          <a:p>
            <a:r>
              <a:rPr lang="en-US" altLang="ko-KR" b="1" dirty="0">
                <a:solidFill>
                  <a:schemeClr val="bg1"/>
                </a:solidFill>
                <a:ea typeface="+mj-ea"/>
                <a:cs typeface="Arial" pitchFamily="34" charset="0"/>
              </a:rPr>
              <a:t>Project Management</a:t>
            </a:r>
            <a:endParaRPr lang="ko-KR" altLang="en-US" b="1" dirty="0">
              <a:solidFill>
                <a:schemeClr val="bg1"/>
              </a:solidFill>
              <a:ea typeface="+mj-ea"/>
              <a:cs typeface="Arial" pitchFamily="34" charset="0"/>
            </a:endParaRPr>
          </a:p>
        </p:txBody>
      </p:sp>
      <p:sp>
        <p:nvSpPr>
          <p:cNvPr id="59" name="TextBox 58">
            <a:extLst>
              <a:ext uri="{FF2B5EF4-FFF2-40B4-BE49-F238E27FC236}">
                <a16:creationId xmlns:a16="http://schemas.microsoft.com/office/drawing/2014/main" id="{4A01F8CA-D52A-4CA8-A92B-CF1D912C8B88}"/>
              </a:ext>
            </a:extLst>
          </p:cNvPr>
          <p:cNvSpPr txBox="1"/>
          <p:nvPr/>
        </p:nvSpPr>
        <p:spPr>
          <a:xfrm>
            <a:off x="6166457" y="5386943"/>
            <a:ext cx="3670314" cy="369332"/>
          </a:xfrm>
          <a:prstGeom prst="rect">
            <a:avLst/>
          </a:prstGeom>
          <a:noFill/>
        </p:spPr>
        <p:txBody>
          <a:bodyPr wrap="square" rtlCol="0">
            <a:spAutoFit/>
          </a:bodyPr>
          <a:lstStyle/>
          <a:p>
            <a:r>
              <a:rPr lang="en-US" altLang="ko-KR" b="1" dirty="0">
                <a:solidFill>
                  <a:schemeClr val="bg1"/>
                </a:solidFill>
                <a:ea typeface="+mj-ea"/>
                <a:cs typeface="Arial" pitchFamily="34" charset="0"/>
              </a:rPr>
              <a:t>Vehicle Management</a:t>
            </a:r>
            <a:endParaRPr lang="ko-KR" altLang="en-US" b="1" dirty="0">
              <a:solidFill>
                <a:schemeClr val="bg1"/>
              </a:solidFill>
              <a:ea typeface="+mj-ea"/>
              <a:cs typeface="Arial" pitchFamily="34" charset="0"/>
            </a:endParaRPr>
          </a:p>
        </p:txBody>
      </p:sp>
      <p:sp>
        <p:nvSpPr>
          <p:cNvPr id="62" name="Rectangle 61">
            <a:extLst>
              <a:ext uri="{FF2B5EF4-FFF2-40B4-BE49-F238E27FC236}">
                <a16:creationId xmlns:a16="http://schemas.microsoft.com/office/drawing/2014/main" id="{2A68B966-F92C-47F5-A5D6-D97E6E65870C}"/>
              </a:ext>
            </a:extLst>
          </p:cNvPr>
          <p:cNvSpPr/>
          <p:nvPr/>
        </p:nvSpPr>
        <p:spPr>
          <a:xfrm>
            <a:off x="6154425" y="5346575"/>
            <a:ext cx="5184000" cy="512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63" name="TextBox 62">
            <a:extLst>
              <a:ext uri="{FF2B5EF4-FFF2-40B4-BE49-F238E27FC236}">
                <a16:creationId xmlns:a16="http://schemas.microsoft.com/office/drawing/2014/main" id="{4A01F8CA-D52A-4CA8-A92B-CF1D912C8B88}"/>
              </a:ext>
            </a:extLst>
          </p:cNvPr>
          <p:cNvSpPr txBox="1"/>
          <p:nvPr/>
        </p:nvSpPr>
        <p:spPr>
          <a:xfrm>
            <a:off x="6153757" y="5387321"/>
            <a:ext cx="4234844" cy="369332"/>
          </a:xfrm>
          <a:prstGeom prst="rect">
            <a:avLst/>
          </a:prstGeom>
          <a:noFill/>
        </p:spPr>
        <p:txBody>
          <a:bodyPr wrap="square" rtlCol="0">
            <a:spAutoFit/>
          </a:bodyPr>
          <a:lstStyle/>
          <a:p>
            <a:r>
              <a:rPr lang="en-US" altLang="ko-KR" b="1" dirty="0">
                <a:solidFill>
                  <a:schemeClr val="bg1"/>
                </a:solidFill>
                <a:cs typeface="Arial" pitchFamily="34" charset="0"/>
              </a:rPr>
              <a:t>Business Intelligence / KPI Reports</a:t>
            </a:r>
            <a:endParaRPr lang="ko-KR" altLang="en-US" b="1" dirty="0">
              <a:solidFill>
                <a:schemeClr val="bg1"/>
              </a:solidFill>
              <a:cs typeface="Arial" pitchFamily="34" charset="0"/>
            </a:endParaRPr>
          </a:p>
        </p:txBody>
      </p:sp>
      <p:sp>
        <p:nvSpPr>
          <p:cNvPr id="37" name="Rectangle 36">
            <a:extLst>
              <a:ext uri="{FF2B5EF4-FFF2-40B4-BE49-F238E27FC236}">
                <a16:creationId xmlns:a16="http://schemas.microsoft.com/office/drawing/2014/main" id="{2A68B966-F92C-47F5-A5D6-D97E6E65870C}"/>
              </a:ext>
            </a:extLst>
          </p:cNvPr>
          <p:cNvSpPr/>
          <p:nvPr/>
        </p:nvSpPr>
        <p:spPr>
          <a:xfrm>
            <a:off x="6168449" y="4259436"/>
            <a:ext cx="5184000" cy="469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38" name="TextBox 37">
            <a:extLst>
              <a:ext uri="{FF2B5EF4-FFF2-40B4-BE49-F238E27FC236}">
                <a16:creationId xmlns:a16="http://schemas.microsoft.com/office/drawing/2014/main" id="{4A01F8CA-D52A-4CA8-A92B-CF1D912C8B88}"/>
              </a:ext>
            </a:extLst>
          </p:cNvPr>
          <p:cNvSpPr txBox="1"/>
          <p:nvPr/>
        </p:nvSpPr>
        <p:spPr>
          <a:xfrm>
            <a:off x="6181428" y="4322595"/>
            <a:ext cx="4806343" cy="369332"/>
          </a:xfrm>
          <a:prstGeom prst="rect">
            <a:avLst/>
          </a:prstGeom>
          <a:noFill/>
        </p:spPr>
        <p:txBody>
          <a:bodyPr wrap="square" rtlCol="0">
            <a:spAutoFit/>
          </a:bodyPr>
          <a:lstStyle/>
          <a:p>
            <a:r>
              <a:rPr lang="en-US" altLang="ko-KR" b="1" dirty="0">
                <a:solidFill>
                  <a:schemeClr val="bg1"/>
                </a:solidFill>
                <a:ea typeface="+mj-ea"/>
                <a:cs typeface="Arial" pitchFamily="34" charset="0"/>
              </a:rPr>
              <a:t>Vehicle Management</a:t>
            </a:r>
            <a:endParaRPr lang="ko-KR" altLang="en-US" b="1" dirty="0">
              <a:solidFill>
                <a:schemeClr val="bg1"/>
              </a:solidFill>
              <a:ea typeface="+mj-ea"/>
              <a:cs typeface="Arial" pitchFamily="34" charset="0"/>
            </a:endParaRPr>
          </a:p>
        </p:txBody>
      </p:sp>
    </p:spTree>
    <p:extLst>
      <p:ext uri="{BB962C8B-B14F-4D97-AF65-F5344CB8AC3E}">
        <p14:creationId xmlns:p14="http://schemas.microsoft.com/office/powerpoint/2010/main" val="182968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normAutofit fontScale="92500" lnSpcReduction="10000"/>
          </a:bodyPr>
          <a:lstStyle/>
          <a:p>
            <a:r>
              <a:rPr lang="en-US" dirty="0"/>
              <a:t>Client Payments</a:t>
            </a:r>
          </a:p>
        </p:txBody>
      </p:sp>
      <p:pic>
        <p:nvPicPr>
          <p:cNvPr id="18434" name="Picture 2"/>
          <p:cNvPicPr>
            <a:picLocks noChangeAspect="1" noChangeArrowheads="1"/>
          </p:cNvPicPr>
          <p:nvPr/>
        </p:nvPicPr>
        <p:blipFill>
          <a:blip r:embed="rId2"/>
          <a:srcRect/>
          <a:stretch>
            <a:fillRect/>
          </a:stretch>
        </p:blipFill>
        <p:spPr bwMode="auto">
          <a:xfrm>
            <a:off x="1180105" y="928047"/>
            <a:ext cx="10092945" cy="5674511"/>
          </a:xfrm>
          <a:prstGeom prst="rect">
            <a:avLst/>
          </a:prstGeom>
          <a:noFill/>
          <a:ln w="9525">
            <a:noFill/>
            <a:miter lim="800000"/>
            <a:headEnd/>
            <a:tailEnd/>
          </a:ln>
          <a:effectLst/>
        </p:spPr>
      </p:pic>
    </p:spTree>
    <p:extLst>
      <p:ext uri="{BB962C8B-B14F-4D97-AF65-F5344CB8AC3E}">
        <p14:creationId xmlns:p14="http://schemas.microsoft.com/office/powerpoint/2010/main" val="1644009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Business Intelligence Reports</a:t>
            </a:r>
          </a:p>
        </p:txBody>
      </p:sp>
      <p:pic>
        <p:nvPicPr>
          <p:cNvPr id="7171" name="Picture 3" descr="D:\SCMSoftwareLab_Website\img\iDempiere_AP_AR_Due_Payments_Report.png"/>
          <p:cNvPicPr>
            <a:picLocks noChangeAspect="1" noChangeArrowheads="1"/>
          </p:cNvPicPr>
          <p:nvPr/>
        </p:nvPicPr>
        <p:blipFill>
          <a:blip r:embed="rId2" cstate="print"/>
          <a:srcRect/>
          <a:stretch>
            <a:fillRect/>
          </a:stretch>
        </p:blipFill>
        <p:spPr bwMode="auto">
          <a:xfrm>
            <a:off x="911225" y="1178447"/>
            <a:ext cx="10429875" cy="5590653"/>
          </a:xfrm>
          <a:prstGeom prst="rect">
            <a:avLst/>
          </a:prstGeom>
          <a:noFill/>
        </p:spPr>
      </p:pic>
    </p:spTree>
    <p:extLst>
      <p:ext uri="{BB962C8B-B14F-4D97-AF65-F5344CB8AC3E}">
        <p14:creationId xmlns:p14="http://schemas.microsoft.com/office/powerpoint/2010/main" val="1644009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solidFill>
                  <a:schemeClr val="bg1"/>
                </a:solidFill>
              </a:rPr>
              <a:t>Financial Benefits</a:t>
            </a:r>
          </a:p>
        </p:txBody>
      </p:sp>
      <p:pic>
        <p:nvPicPr>
          <p:cNvPr id="27" name="Picture 2" descr="E:\002-KIMS BUSINESS\007-04-1-FIVERR\01-PPT-TEMPLATE\COVER-PSD\05-cut-01.png">
            <a:extLst>
              <a:ext uri="{FF2B5EF4-FFF2-40B4-BE49-F238E27FC236}">
                <a16:creationId xmlns:a16="http://schemas.microsoft.com/office/drawing/2014/main" id="{1C5C72D7-CA51-4E96-AA5B-BF1EBC562B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368023" y="2110974"/>
            <a:ext cx="1304914" cy="251895"/>
          </a:xfrm>
          <a:prstGeom prst="rect">
            <a:avLst/>
          </a:prstGeom>
          <a:noFill/>
          <a:extLst>
            <a:ext uri="{909E8E84-426E-40DD-AFC4-6F175D3DCCD1}">
              <a14:hiddenFill xmlns:a14="http://schemas.microsoft.com/office/drawing/2010/main">
                <a:solidFill>
                  <a:srgbClr val="FFFFFF"/>
                </a:solidFill>
              </a14:hiddenFill>
            </a:ext>
          </a:extLst>
        </p:spPr>
      </p:pic>
      <p:sp>
        <p:nvSpPr>
          <p:cNvPr id="28" name="Pentagon 2">
            <a:extLst>
              <a:ext uri="{FF2B5EF4-FFF2-40B4-BE49-F238E27FC236}">
                <a16:creationId xmlns:a16="http://schemas.microsoft.com/office/drawing/2014/main" id="{DB47CC91-0EBA-4503-9493-96236D114A31}"/>
              </a:ext>
            </a:extLst>
          </p:cNvPr>
          <p:cNvSpPr/>
          <p:nvPr/>
        </p:nvSpPr>
        <p:spPr>
          <a:xfrm rot="5400000">
            <a:off x="6042989" y="2053403"/>
            <a:ext cx="1008000" cy="4838438"/>
          </a:xfrm>
          <a:prstGeom prst="round2SameRect">
            <a:avLst>
              <a:gd name="adj1" fmla="val 50000"/>
              <a:gd name="adj2" fmla="val 0"/>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ounded Rectangle 23">
            <a:extLst>
              <a:ext uri="{FF2B5EF4-FFF2-40B4-BE49-F238E27FC236}">
                <a16:creationId xmlns:a16="http://schemas.microsoft.com/office/drawing/2014/main" id="{C7F7A375-B865-4C70-8B7E-5C09CB31D815}"/>
              </a:ext>
            </a:extLst>
          </p:cNvPr>
          <p:cNvSpPr/>
          <p:nvPr/>
        </p:nvSpPr>
        <p:spPr>
          <a:xfrm rot="18900000">
            <a:off x="8029914" y="4044934"/>
            <a:ext cx="837070" cy="837070"/>
          </a:xfrm>
          <a:prstGeom prst="ellipse">
            <a:avLst/>
          </a:prstGeom>
          <a:solidFill>
            <a:schemeClr val="accent2">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30" name="Rounded Rectangle 24">
            <a:extLst>
              <a:ext uri="{FF2B5EF4-FFF2-40B4-BE49-F238E27FC236}">
                <a16:creationId xmlns:a16="http://schemas.microsoft.com/office/drawing/2014/main" id="{72108CC0-B298-4C5D-BD8E-7CE8A3C9D035}"/>
              </a:ext>
            </a:extLst>
          </p:cNvPr>
          <p:cNvSpPr/>
          <p:nvPr/>
        </p:nvSpPr>
        <p:spPr>
          <a:xfrm rot="18900000">
            <a:off x="8107866" y="4122886"/>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09842C00-9650-4AAF-BAB3-D20BD07532B5}"/>
              </a:ext>
            </a:extLst>
          </p:cNvPr>
          <p:cNvSpPr txBox="1"/>
          <p:nvPr/>
        </p:nvSpPr>
        <p:spPr>
          <a:xfrm>
            <a:off x="8199273" y="4278803"/>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03</a:t>
            </a:r>
            <a:endParaRPr lang="ko-KR" altLang="en-US" b="1" dirty="0">
              <a:solidFill>
                <a:schemeClr val="tx1">
                  <a:lumMod val="75000"/>
                  <a:lumOff val="25000"/>
                </a:schemeClr>
              </a:solidFill>
              <a:cs typeface="Arial" pitchFamily="34" charset="0"/>
            </a:endParaRPr>
          </a:p>
        </p:txBody>
      </p:sp>
      <p:sp>
        <p:nvSpPr>
          <p:cNvPr id="32" name="Pentagon 3">
            <a:extLst>
              <a:ext uri="{FF2B5EF4-FFF2-40B4-BE49-F238E27FC236}">
                <a16:creationId xmlns:a16="http://schemas.microsoft.com/office/drawing/2014/main" id="{CA4D9453-6CAF-4CD6-8C08-E183DD94E2BE}"/>
              </a:ext>
            </a:extLst>
          </p:cNvPr>
          <p:cNvSpPr/>
          <p:nvPr/>
        </p:nvSpPr>
        <p:spPr>
          <a:xfrm rot="5400000">
            <a:off x="6042990" y="-106986"/>
            <a:ext cx="1008000" cy="4838438"/>
          </a:xfrm>
          <a:prstGeom prst="round2SameRect">
            <a:avLst>
              <a:gd name="adj1" fmla="val 50000"/>
              <a:gd name="adj2" fmla="val 0"/>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Rounded Rectangle 5">
            <a:extLst>
              <a:ext uri="{FF2B5EF4-FFF2-40B4-BE49-F238E27FC236}">
                <a16:creationId xmlns:a16="http://schemas.microsoft.com/office/drawing/2014/main" id="{A98172EA-95D4-415C-954F-49DDF7E43202}"/>
              </a:ext>
            </a:extLst>
          </p:cNvPr>
          <p:cNvSpPr/>
          <p:nvPr/>
        </p:nvSpPr>
        <p:spPr>
          <a:xfrm rot="18900000">
            <a:off x="8029069" y="1883703"/>
            <a:ext cx="838760" cy="838760"/>
          </a:xfrm>
          <a:prstGeom prst="ellipse">
            <a:avLst/>
          </a:prstGeom>
          <a:solidFill>
            <a:schemeClr val="accent4">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34" name="Rounded Rectangle 6">
            <a:extLst>
              <a:ext uri="{FF2B5EF4-FFF2-40B4-BE49-F238E27FC236}">
                <a16:creationId xmlns:a16="http://schemas.microsoft.com/office/drawing/2014/main" id="{7207F62F-9F57-4229-8523-5C1B83637635}"/>
              </a:ext>
            </a:extLst>
          </p:cNvPr>
          <p:cNvSpPr/>
          <p:nvPr/>
        </p:nvSpPr>
        <p:spPr>
          <a:xfrm rot="18900000">
            <a:off x="8107179" y="1961813"/>
            <a:ext cx="682540" cy="682540"/>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TextBox 34">
            <a:extLst>
              <a:ext uri="{FF2B5EF4-FFF2-40B4-BE49-F238E27FC236}">
                <a16:creationId xmlns:a16="http://schemas.microsoft.com/office/drawing/2014/main" id="{19FD890B-7341-4ED4-AC05-F0A9FBE419AD}"/>
              </a:ext>
            </a:extLst>
          </p:cNvPr>
          <p:cNvSpPr txBox="1"/>
          <p:nvPr/>
        </p:nvSpPr>
        <p:spPr>
          <a:xfrm>
            <a:off x="8198770" y="2118417"/>
            <a:ext cx="499358"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01</a:t>
            </a:r>
            <a:endParaRPr lang="ko-KR" altLang="en-US" b="1" dirty="0">
              <a:solidFill>
                <a:schemeClr val="tx1">
                  <a:lumMod val="75000"/>
                  <a:lumOff val="25000"/>
                </a:schemeClr>
              </a:solidFill>
              <a:cs typeface="Arial" pitchFamily="34" charset="0"/>
            </a:endParaRPr>
          </a:p>
        </p:txBody>
      </p:sp>
      <p:pic>
        <p:nvPicPr>
          <p:cNvPr id="36" name="Picture 2" descr="E:\002-KIMS BUSINESS\007-04-1-FIVERR\01-PPT-TEMPLATE\COVER-PSD\05-cut-01.png">
            <a:extLst>
              <a:ext uri="{FF2B5EF4-FFF2-40B4-BE49-F238E27FC236}">
                <a16:creationId xmlns:a16="http://schemas.microsoft.com/office/drawing/2014/main" id="{D2CDFDE9-F391-4175-B8F3-C5AE24D59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40920" y="3826841"/>
            <a:ext cx="5040000" cy="229254"/>
          </a:xfrm>
          <a:prstGeom prst="rect">
            <a:avLst/>
          </a:prstGeom>
          <a:noFill/>
          <a:extLst>
            <a:ext uri="{909E8E84-426E-40DD-AFC4-6F175D3DCCD1}">
              <a14:hiddenFill xmlns:a14="http://schemas.microsoft.com/office/drawing/2010/main">
                <a:solidFill>
                  <a:srgbClr val="FFFFFF"/>
                </a:solidFill>
              </a14:hiddenFill>
            </a:ext>
          </a:extLst>
        </p:spPr>
      </p:pic>
      <p:sp>
        <p:nvSpPr>
          <p:cNvPr id="37" name="Pentagon 13">
            <a:extLst>
              <a:ext uri="{FF2B5EF4-FFF2-40B4-BE49-F238E27FC236}">
                <a16:creationId xmlns:a16="http://schemas.microsoft.com/office/drawing/2014/main" id="{23BAFC3A-17AE-4DE7-AD09-1C3AF24D6F50}"/>
              </a:ext>
            </a:extLst>
          </p:cNvPr>
          <p:cNvSpPr/>
          <p:nvPr/>
        </p:nvSpPr>
        <p:spPr>
          <a:xfrm rot="16200000">
            <a:off x="5141010" y="3152127"/>
            <a:ext cx="1008000" cy="4838438"/>
          </a:xfrm>
          <a:prstGeom prst="round2SameRect">
            <a:avLst>
              <a:gd name="adj1" fmla="val 50000"/>
              <a:gd name="adj2" fmla="val 0"/>
            </a:avLst>
          </a:prstGeom>
          <a:solidFill>
            <a:schemeClr val="accent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8" name="Rounded Rectangle 19">
            <a:extLst>
              <a:ext uri="{FF2B5EF4-FFF2-40B4-BE49-F238E27FC236}">
                <a16:creationId xmlns:a16="http://schemas.microsoft.com/office/drawing/2014/main" id="{56C488A5-F5AF-419B-90CB-5FA21E78DB2C}"/>
              </a:ext>
            </a:extLst>
          </p:cNvPr>
          <p:cNvSpPr/>
          <p:nvPr/>
        </p:nvSpPr>
        <p:spPr>
          <a:xfrm rot="18900000">
            <a:off x="3317677" y="5139858"/>
            <a:ext cx="837070" cy="837070"/>
          </a:xfrm>
          <a:prstGeom prst="ellipse">
            <a:avLst/>
          </a:prstGeom>
          <a:solidFill>
            <a:schemeClr val="accent1">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39" name="Rounded Rectangle 20">
            <a:extLst>
              <a:ext uri="{FF2B5EF4-FFF2-40B4-BE49-F238E27FC236}">
                <a16:creationId xmlns:a16="http://schemas.microsoft.com/office/drawing/2014/main" id="{8D87409E-C939-4D0D-8C27-4D281B059F48}"/>
              </a:ext>
            </a:extLst>
          </p:cNvPr>
          <p:cNvSpPr/>
          <p:nvPr/>
        </p:nvSpPr>
        <p:spPr>
          <a:xfrm rot="18900000">
            <a:off x="3395629" y="5217810"/>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a:extLst>
              <a:ext uri="{FF2B5EF4-FFF2-40B4-BE49-F238E27FC236}">
                <a16:creationId xmlns:a16="http://schemas.microsoft.com/office/drawing/2014/main" id="{B56828D4-A583-4821-AA05-F103336C573D}"/>
              </a:ext>
            </a:extLst>
          </p:cNvPr>
          <p:cNvSpPr txBox="1"/>
          <p:nvPr/>
        </p:nvSpPr>
        <p:spPr>
          <a:xfrm>
            <a:off x="3487036" y="5373727"/>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04</a:t>
            </a:r>
            <a:endParaRPr lang="ko-KR" altLang="en-US" b="1" dirty="0">
              <a:solidFill>
                <a:schemeClr val="tx1">
                  <a:lumMod val="75000"/>
                  <a:lumOff val="25000"/>
                </a:schemeClr>
              </a:solidFill>
              <a:cs typeface="Arial" pitchFamily="34" charset="0"/>
            </a:endParaRPr>
          </a:p>
        </p:txBody>
      </p:sp>
      <p:sp>
        <p:nvSpPr>
          <p:cNvPr id="41" name="Pentagon 12">
            <a:extLst>
              <a:ext uri="{FF2B5EF4-FFF2-40B4-BE49-F238E27FC236}">
                <a16:creationId xmlns:a16="http://schemas.microsoft.com/office/drawing/2014/main" id="{95CA3CB6-1BED-4A7A-83CD-76823DC69392}"/>
              </a:ext>
            </a:extLst>
          </p:cNvPr>
          <p:cNvSpPr/>
          <p:nvPr/>
        </p:nvSpPr>
        <p:spPr>
          <a:xfrm rot="16200000">
            <a:off x="5141010" y="991738"/>
            <a:ext cx="1008000" cy="4838438"/>
          </a:xfrm>
          <a:prstGeom prst="round2SameRect">
            <a:avLst>
              <a:gd name="adj1" fmla="val 50000"/>
              <a:gd name="adj2" fmla="val 0"/>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Rounded Rectangle 15">
            <a:extLst>
              <a:ext uri="{FF2B5EF4-FFF2-40B4-BE49-F238E27FC236}">
                <a16:creationId xmlns:a16="http://schemas.microsoft.com/office/drawing/2014/main" id="{3317DFC8-4FFE-4A26-9310-DD036E6995C9}"/>
              </a:ext>
            </a:extLst>
          </p:cNvPr>
          <p:cNvSpPr/>
          <p:nvPr/>
        </p:nvSpPr>
        <p:spPr>
          <a:xfrm rot="18900000">
            <a:off x="3317677" y="2984899"/>
            <a:ext cx="837070" cy="837070"/>
          </a:xfrm>
          <a:prstGeom prst="ellipse">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43" name="Rounded Rectangle 16">
            <a:extLst>
              <a:ext uri="{FF2B5EF4-FFF2-40B4-BE49-F238E27FC236}">
                <a16:creationId xmlns:a16="http://schemas.microsoft.com/office/drawing/2014/main" id="{3CE88172-0AF2-4E23-879D-5A2359023CD3}"/>
              </a:ext>
            </a:extLst>
          </p:cNvPr>
          <p:cNvSpPr/>
          <p:nvPr/>
        </p:nvSpPr>
        <p:spPr>
          <a:xfrm rot="18900000">
            <a:off x="3395629" y="3062851"/>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a:extLst>
              <a:ext uri="{FF2B5EF4-FFF2-40B4-BE49-F238E27FC236}">
                <a16:creationId xmlns:a16="http://schemas.microsoft.com/office/drawing/2014/main" id="{0DFA1691-FAD0-4A27-88C9-B84342CED132}"/>
              </a:ext>
            </a:extLst>
          </p:cNvPr>
          <p:cNvSpPr txBox="1"/>
          <p:nvPr/>
        </p:nvSpPr>
        <p:spPr>
          <a:xfrm>
            <a:off x="3487036" y="3218768"/>
            <a:ext cx="498353"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02</a:t>
            </a:r>
            <a:endParaRPr lang="ko-KR" altLang="en-US" b="1" dirty="0">
              <a:solidFill>
                <a:schemeClr val="tx1">
                  <a:lumMod val="75000"/>
                  <a:lumOff val="25000"/>
                </a:schemeClr>
              </a:solidFill>
              <a:cs typeface="Arial" pitchFamily="34" charset="0"/>
            </a:endParaRPr>
          </a:p>
        </p:txBody>
      </p:sp>
      <p:pic>
        <p:nvPicPr>
          <p:cNvPr id="45" name="Picture 2" descr="E:\002-KIMS BUSINESS\007-04-1-FIVERR\01-PPT-TEMPLATE\COVER-PSD\05-cut-01.png">
            <a:extLst>
              <a:ext uri="{FF2B5EF4-FFF2-40B4-BE49-F238E27FC236}">
                <a16:creationId xmlns:a16="http://schemas.microsoft.com/office/drawing/2014/main" id="{FB9D57BB-CE89-4E16-8463-A6050FE7D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62176" y="5530354"/>
            <a:ext cx="1333697" cy="2262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002-KIMS BUSINESS\007-04-1-FIVERR\01-PPT-TEMPLATE\COVER-PSD\05-cut-01.png">
            <a:extLst>
              <a:ext uri="{FF2B5EF4-FFF2-40B4-BE49-F238E27FC236}">
                <a16:creationId xmlns:a16="http://schemas.microsoft.com/office/drawing/2014/main" id="{AAE76612-D303-4A1F-9556-4F58FEBAEC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455401" y="3326052"/>
            <a:ext cx="1150267" cy="2059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2">
            <a:extLst>
              <a:ext uri="{FF2B5EF4-FFF2-40B4-BE49-F238E27FC236}">
                <a16:creationId xmlns:a16="http://schemas.microsoft.com/office/drawing/2014/main" id="{A2D5F9D4-3E41-4960-94EE-DFA6C8A7A566}"/>
              </a:ext>
            </a:extLst>
          </p:cNvPr>
          <p:cNvGrpSpPr/>
          <p:nvPr/>
        </p:nvGrpSpPr>
        <p:grpSpPr>
          <a:xfrm>
            <a:off x="4159485" y="1872353"/>
            <a:ext cx="3761788" cy="899495"/>
            <a:chOff x="200944" y="4307149"/>
            <a:chExt cx="4687727" cy="899495"/>
          </a:xfrm>
        </p:grpSpPr>
        <p:sp>
          <p:nvSpPr>
            <p:cNvPr id="48" name="TextBox 47">
              <a:extLst>
                <a:ext uri="{FF2B5EF4-FFF2-40B4-BE49-F238E27FC236}">
                  <a16:creationId xmlns:a16="http://schemas.microsoft.com/office/drawing/2014/main" id="{F47323F3-3C27-48C0-AD2F-D2482B3148A5}"/>
                </a:ext>
              </a:extLst>
            </p:cNvPr>
            <p:cNvSpPr txBox="1"/>
            <p:nvPr/>
          </p:nvSpPr>
          <p:spPr>
            <a:xfrm>
              <a:off x="245430" y="4560313"/>
              <a:ext cx="4620351" cy="646331"/>
            </a:xfrm>
            <a:prstGeom prst="rect">
              <a:avLst/>
            </a:prstGeom>
            <a:noFill/>
          </p:spPr>
          <p:txBody>
            <a:bodyPr wrap="square" rtlCol="0">
              <a:spAutoFit/>
            </a:bodyPr>
            <a:lstStyle/>
            <a:p>
              <a:pPr algn="r"/>
              <a:r>
                <a:rPr lang="en-US" altLang="ko-KR" sz="1200" dirty="0">
                  <a:solidFill>
                    <a:schemeClr val="bg1"/>
                  </a:solidFill>
                  <a:cs typeface="Arial" pitchFamily="34" charset="0"/>
                </a:rPr>
                <a:t>We are not going charging any software license fees. We are just charging what we developed to make a standard ERP   </a:t>
              </a:r>
            </a:p>
          </p:txBody>
        </p:sp>
        <p:sp>
          <p:nvSpPr>
            <p:cNvPr id="49" name="TextBox 48">
              <a:extLst>
                <a:ext uri="{FF2B5EF4-FFF2-40B4-BE49-F238E27FC236}">
                  <a16:creationId xmlns:a16="http://schemas.microsoft.com/office/drawing/2014/main" id="{C29A07C4-1FE4-4AB1-9B70-7B579023ADBA}"/>
                </a:ext>
              </a:extLst>
            </p:cNvPr>
            <p:cNvSpPr txBox="1"/>
            <p:nvPr/>
          </p:nvSpPr>
          <p:spPr>
            <a:xfrm>
              <a:off x="200944" y="4307149"/>
              <a:ext cx="4687727" cy="276999"/>
            </a:xfrm>
            <a:prstGeom prst="rect">
              <a:avLst/>
            </a:prstGeom>
            <a:noFill/>
          </p:spPr>
          <p:txBody>
            <a:bodyPr wrap="square" rtlCol="0">
              <a:spAutoFit/>
            </a:bodyPr>
            <a:lstStyle/>
            <a:p>
              <a:pPr algn="r"/>
              <a:r>
                <a:rPr lang="en-US" altLang="ko-KR" sz="1200" b="1" dirty="0">
                  <a:solidFill>
                    <a:schemeClr val="bg1"/>
                  </a:solidFill>
                  <a:cs typeface="Arial" pitchFamily="34" charset="0"/>
                </a:rPr>
                <a:t>No Software License Fee</a:t>
              </a:r>
              <a:endParaRPr lang="ko-KR" altLang="en-US" sz="1200" b="1" dirty="0">
                <a:solidFill>
                  <a:schemeClr val="bg1"/>
                </a:solidFill>
                <a:cs typeface="Arial" pitchFamily="34" charset="0"/>
              </a:endParaRPr>
            </a:p>
          </p:txBody>
        </p:sp>
      </p:grpSp>
      <p:grpSp>
        <p:nvGrpSpPr>
          <p:cNvPr id="4" name="Group 32">
            <a:extLst>
              <a:ext uri="{FF2B5EF4-FFF2-40B4-BE49-F238E27FC236}">
                <a16:creationId xmlns:a16="http://schemas.microsoft.com/office/drawing/2014/main" id="{16149485-0246-4A7A-AF5B-6F0894FA356F}"/>
              </a:ext>
            </a:extLst>
          </p:cNvPr>
          <p:cNvGrpSpPr/>
          <p:nvPr/>
        </p:nvGrpSpPr>
        <p:grpSpPr>
          <a:xfrm>
            <a:off x="4265746" y="2975394"/>
            <a:ext cx="3761788" cy="714829"/>
            <a:chOff x="200944" y="4307149"/>
            <a:chExt cx="4687727" cy="714829"/>
          </a:xfrm>
        </p:grpSpPr>
        <p:sp>
          <p:nvSpPr>
            <p:cNvPr id="51" name="TextBox 50">
              <a:extLst>
                <a:ext uri="{FF2B5EF4-FFF2-40B4-BE49-F238E27FC236}">
                  <a16:creationId xmlns:a16="http://schemas.microsoft.com/office/drawing/2014/main" id="{8F68CF1D-A132-48F5-8041-165FCEE6F143}"/>
                </a:ext>
              </a:extLst>
            </p:cNvPr>
            <p:cNvSpPr txBox="1"/>
            <p:nvPr/>
          </p:nvSpPr>
          <p:spPr>
            <a:xfrm>
              <a:off x="245430" y="4560313"/>
              <a:ext cx="4620351" cy="461665"/>
            </a:xfrm>
            <a:prstGeom prst="rect">
              <a:avLst/>
            </a:prstGeom>
            <a:noFill/>
          </p:spPr>
          <p:txBody>
            <a:bodyPr wrap="square" rtlCol="0">
              <a:spAutoFit/>
            </a:bodyPr>
            <a:lstStyle/>
            <a:p>
              <a:r>
                <a:rPr lang="en-US" altLang="ko-KR" sz="1200" dirty="0">
                  <a:solidFill>
                    <a:schemeClr val="bg1"/>
                  </a:solidFill>
                  <a:cs typeface="Arial" pitchFamily="34" charset="0"/>
                </a:rPr>
                <a:t>There is no year renewal charges for our software. You can get this software with one time payment .   </a:t>
              </a:r>
            </a:p>
          </p:txBody>
        </p:sp>
        <p:sp>
          <p:nvSpPr>
            <p:cNvPr id="52" name="TextBox 51">
              <a:extLst>
                <a:ext uri="{FF2B5EF4-FFF2-40B4-BE49-F238E27FC236}">
                  <a16:creationId xmlns:a16="http://schemas.microsoft.com/office/drawing/2014/main" id="{52974761-561B-48B2-B201-D8A188823A60}"/>
                </a:ext>
              </a:extLst>
            </p:cNvPr>
            <p:cNvSpPr txBox="1"/>
            <p:nvPr/>
          </p:nvSpPr>
          <p:spPr>
            <a:xfrm>
              <a:off x="200944" y="4307149"/>
              <a:ext cx="4687727" cy="276999"/>
            </a:xfrm>
            <a:prstGeom prst="rect">
              <a:avLst/>
            </a:prstGeom>
            <a:noFill/>
          </p:spPr>
          <p:txBody>
            <a:bodyPr wrap="square" rtlCol="0">
              <a:spAutoFit/>
            </a:bodyPr>
            <a:lstStyle/>
            <a:p>
              <a:r>
                <a:rPr lang="en-US" altLang="ko-KR" sz="1200" b="1" dirty="0">
                  <a:solidFill>
                    <a:schemeClr val="bg1"/>
                  </a:solidFill>
                  <a:cs typeface="Arial" pitchFamily="34" charset="0"/>
                </a:rPr>
                <a:t>No Year Renewal Charges</a:t>
              </a:r>
              <a:endParaRPr lang="ko-KR" altLang="en-US" sz="1200" b="1" dirty="0">
                <a:solidFill>
                  <a:schemeClr val="bg1"/>
                </a:solidFill>
                <a:cs typeface="Arial" pitchFamily="34" charset="0"/>
              </a:endParaRPr>
            </a:p>
          </p:txBody>
        </p:sp>
      </p:grpSp>
      <p:grpSp>
        <p:nvGrpSpPr>
          <p:cNvPr id="5" name="Group 32">
            <a:extLst>
              <a:ext uri="{FF2B5EF4-FFF2-40B4-BE49-F238E27FC236}">
                <a16:creationId xmlns:a16="http://schemas.microsoft.com/office/drawing/2014/main" id="{33DE773B-7A23-46E5-9AFD-F4439600BE43}"/>
              </a:ext>
            </a:extLst>
          </p:cNvPr>
          <p:cNvGrpSpPr/>
          <p:nvPr/>
        </p:nvGrpSpPr>
        <p:grpSpPr>
          <a:xfrm>
            <a:off x="4147886" y="4034953"/>
            <a:ext cx="3761788" cy="899495"/>
            <a:chOff x="200944" y="4307149"/>
            <a:chExt cx="4687727" cy="899495"/>
          </a:xfrm>
        </p:grpSpPr>
        <p:sp>
          <p:nvSpPr>
            <p:cNvPr id="54" name="TextBox 53">
              <a:extLst>
                <a:ext uri="{FF2B5EF4-FFF2-40B4-BE49-F238E27FC236}">
                  <a16:creationId xmlns:a16="http://schemas.microsoft.com/office/drawing/2014/main" id="{D521B6D8-1F38-4D57-AC82-9EC1C664478F}"/>
                </a:ext>
              </a:extLst>
            </p:cNvPr>
            <p:cNvSpPr txBox="1"/>
            <p:nvPr/>
          </p:nvSpPr>
          <p:spPr>
            <a:xfrm>
              <a:off x="245430" y="4560313"/>
              <a:ext cx="4620351" cy="646331"/>
            </a:xfrm>
            <a:prstGeom prst="rect">
              <a:avLst/>
            </a:prstGeom>
            <a:noFill/>
          </p:spPr>
          <p:txBody>
            <a:bodyPr wrap="square" rtlCol="0">
              <a:spAutoFit/>
            </a:bodyPr>
            <a:lstStyle/>
            <a:p>
              <a:pPr algn="r"/>
              <a:r>
                <a:rPr lang="en-US" altLang="ko-KR" sz="1200" dirty="0">
                  <a:solidFill>
                    <a:schemeClr val="bg1"/>
                  </a:solidFill>
                  <a:cs typeface="Arial" pitchFamily="34" charset="0"/>
                </a:rPr>
                <a:t>We are just charging 10 USD per our. If you require any support from us, then only you will pay. Otherwise, no need to pay</a:t>
              </a:r>
            </a:p>
          </p:txBody>
        </p:sp>
        <p:sp>
          <p:nvSpPr>
            <p:cNvPr id="55" name="TextBox 54">
              <a:extLst>
                <a:ext uri="{FF2B5EF4-FFF2-40B4-BE49-F238E27FC236}">
                  <a16:creationId xmlns:a16="http://schemas.microsoft.com/office/drawing/2014/main" id="{D6DA01B7-0F08-448C-9826-1F7EDD9CBF6C}"/>
                </a:ext>
              </a:extLst>
            </p:cNvPr>
            <p:cNvSpPr txBox="1"/>
            <p:nvPr/>
          </p:nvSpPr>
          <p:spPr>
            <a:xfrm>
              <a:off x="200944" y="4307149"/>
              <a:ext cx="4687727" cy="276999"/>
            </a:xfrm>
            <a:prstGeom prst="rect">
              <a:avLst/>
            </a:prstGeom>
            <a:noFill/>
          </p:spPr>
          <p:txBody>
            <a:bodyPr wrap="square" rtlCol="0">
              <a:spAutoFit/>
            </a:bodyPr>
            <a:lstStyle/>
            <a:p>
              <a:pPr algn="r"/>
              <a:r>
                <a:rPr lang="en-US" altLang="ko-KR" sz="1200" b="1" dirty="0">
                  <a:solidFill>
                    <a:schemeClr val="bg1"/>
                  </a:solidFill>
                  <a:cs typeface="Arial" pitchFamily="34" charset="0"/>
                </a:rPr>
                <a:t>Low Customization Charges</a:t>
              </a:r>
              <a:endParaRPr lang="ko-KR" altLang="en-US" sz="1200" b="1" dirty="0">
                <a:solidFill>
                  <a:schemeClr val="bg1"/>
                </a:solidFill>
                <a:cs typeface="Arial" pitchFamily="34" charset="0"/>
              </a:endParaRPr>
            </a:p>
          </p:txBody>
        </p:sp>
      </p:grpSp>
      <p:grpSp>
        <p:nvGrpSpPr>
          <p:cNvPr id="6" name="Group 32">
            <a:extLst>
              <a:ext uri="{FF2B5EF4-FFF2-40B4-BE49-F238E27FC236}">
                <a16:creationId xmlns:a16="http://schemas.microsoft.com/office/drawing/2014/main" id="{33A06016-287E-4567-B146-A249A11AB3C8}"/>
              </a:ext>
            </a:extLst>
          </p:cNvPr>
          <p:cNvGrpSpPr/>
          <p:nvPr/>
        </p:nvGrpSpPr>
        <p:grpSpPr>
          <a:xfrm>
            <a:off x="4254147" y="5137994"/>
            <a:ext cx="3761788" cy="714829"/>
            <a:chOff x="200944" y="4307149"/>
            <a:chExt cx="4687727" cy="714829"/>
          </a:xfrm>
        </p:grpSpPr>
        <p:sp>
          <p:nvSpPr>
            <p:cNvPr id="57" name="TextBox 56">
              <a:extLst>
                <a:ext uri="{FF2B5EF4-FFF2-40B4-BE49-F238E27FC236}">
                  <a16:creationId xmlns:a16="http://schemas.microsoft.com/office/drawing/2014/main" id="{2D994D1F-0EC6-4D40-A1FF-C24345FADD6A}"/>
                </a:ext>
              </a:extLst>
            </p:cNvPr>
            <p:cNvSpPr txBox="1"/>
            <p:nvPr/>
          </p:nvSpPr>
          <p:spPr>
            <a:xfrm>
              <a:off x="245430" y="4560313"/>
              <a:ext cx="4620351" cy="461665"/>
            </a:xfrm>
            <a:prstGeom prst="rect">
              <a:avLst/>
            </a:prstGeom>
            <a:noFill/>
          </p:spPr>
          <p:txBody>
            <a:bodyPr wrap="square" rtlCol="0">
              <a:spAutoFit/>
            </a:bodyPr>
            <a:lstStyle/>
            <a:p>
              <a:r>
                <a:rPr lang="en-US" altLang="ko-KR" sz="1200" dirty="0">
                  <a:solidFill>
                    <a:schemeClr val="bg1"/>
                  </a:solidFill>
                  <a:cs typeface="Arial" pitchFamily="34" charset="0"/>
                </a:rPr>
                <a:t>We are not providing any restrictions on users creation / user access for software.   </a:t>
              </a:r>
            </a:p>
          </p:txBody>
        </p:sp>
        <p:sp>
          <p:nvSpPr>
            <p:cNvPr id="58" name="TextBox 57">
              <a:extLst>
                <a:ext uri="{FF2B5EF4-FFF2-40B4-BE49-F238E27FC236}">
                  <a16:creationId xmlns:a16="http://schemas.microsoft.com/office/drawing/2014/main" id="{DF192094-615E-4D08-822F-0DD73CF625B3}"/>
                </a:ext>
              </a:extLst>
            </p:cNvPr>
            <p:cNvSpPr txBox="1"/>
            <p:nvPr/>
          </p:nvSpPr>
          <p:spPr>
            <a:xfrm>
              <a:off x="200944" y="4307149"/>
              <a:ext cx="4687727" cy="276999"/>
            </a:xfrm>
            <a:prstGeom prst="rect">
              <a:avLst/>
            </a:prstGeom>
            <a:noFill/>
          </p:spPr>
          <p:txBody>
            <a:bodyPr wrap="square" rtlCol="0">
              <a:spAutoFit/>
            </a:bodyPr>
            <a:lstStyle/>
            <a:p>
              <a:r>
                <a:rPr lang="en-US" altLang="ko-KR" sz="1200" b="1" dirty="0">
                  <a:solidFill>
                    <a:schemeClr val="bg1"/>
                  </a:solidFill>
                  <a:cs typeface="Arial" pitchFamily="34" charset="0"/>
                </a:rPr>
                <a:t>Unlimited users</a:t>
              </a:r>
              <a:endParaRPr lang="ko-KR" altLang="en-US" sz="1200" b="1" dirty="0">
                <a:solidFill>
                  <a:schemeClr val="bg1"/>
                </a:solidFill>
                <a:cs typeface="Arial" pitchFamily="34" charset="0"/>
              </a:endParaRPr>
            </a:p>
          </p:txBody>
        </p:sp>
      </p:grpSp>
      <p:grpSp>
        <p:nvGrpSpPr>
          <p:cNvPr id="7" name="그룹 87">
            <a:extLst>
              <a:ext uri="{FF2B5EF4-FFF2-40B4-BE49-F238E27FC236}">
                <a16:creationId xmlns:a16="http://schemas.microsoft.com/office/drawing/2014/main" id="{01CF5A1E-96A8-41A1-89E8-56CD56440BD3}"/>
              </a:ext>
            </a:extLst>
          </p:cNvPr>
          <p:cNvGrpSpPr/>
          <p:nvPr/>
        </p:nvGrpSpPr>
        <p:grpSpPr>
          <a:xfrm>
            <a:off x="1015627" y="4349790"/>
            <a:ext cx="2523434" cy="1065203"/>
            <a:chOff x="1682410" y="2217893"/>
            <a:chExt cx="2019261" cy="852379"/>
          </a:xfrm>
          <a:solidFill>
            <a:schemeClr val="bg1">
              <a:lumMod val="85000"/>
            </a:schemeClr>
          </a:solidFill>
        </p:grpSpPr>
        <p:grpSp>
          <p:nvGrpSpPr>
            <p:cNvPr id="8" name="그룹 86">
              <a:extLst>
                <a:ext uri="{FF2B5EF4-FFF2-40B4-BE49-F238E27FC236}">
                  <a16:creationId xmlns:a16="http://schemas.microsoft.com/office/drawing/2014/main" id="{46DC49DF-5AFB-440F-8ECB-3843F7F4D592}"/>
                </a:ext>
              </a:extLst>
            </p:cNvPr>
            <p:cNvGrpSpPr/>
            <p:nvPr/>
          </p:nvGrpSpPr>
          <p:grpSpPr>
            <a:xfrm>
              <a:off x="1774163" y="2217893"/>
              <a:ext cx="1927508" cy="852379"/>
              <a:chOff x="1774163" y="2217893"/>
              <a:chExt cx="1927508" cy="852379"/>
            </a:xfrm>
            <a:grpFill/>
          </p:grpSpPr>
          <p:sp>
            <p:nvSpPr>
              <p:cNvPr id="62" name="Freeform 18">
                <a:extLst>
                  <a:ext uri="{FF2B5EF4-FFF2-40B4-BE49-F238E27FC236}">
                    <a16:creationId xmlns:a16="http://schemas.microsoft.com/office/drawing/2014/main" id="{1A86191F-1373-4CF4-B1A2-917D9C71A473}"/>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Freeform 19">
                <a:extLst>
                  <a:ext uri="{FF2B5EF4-FFF2-40B4-BE49-F238E27FC236}">
                    <a16:creationId xmlns:a16="http://schemas.microsoft.com/office/drawing/2014/main" id="{92A9D9A2-B4B2-49DE-817B-4435928AD177}"/>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1" name="직사각형 85">
              <a:extLst>
                <a:ext uri="{FF2B5EF4-FFF2-40B4-BE49-F238E27FC236}">
                  <a16:creationId xmlns:a16="http://schemas.microsoft.com/office/drawing/2014/main" id="{B7A92156-AF78-4CC0-91B2-B7A057A049DA}"/>
                </a:ext>
              </a:extLst>
            </p:cNvPr>
            <p:cNvSpPr/>
            <p:nvPr/>
          </p:nvSpPr>
          <p:spPr>
            <a:xfrm rot="18740140">
              <a:off x="1894195" y="2506511"/>
              <a:ext cx="285737" cy="709307"/>
            </a:xfrm>
            <a:prstGeom prst="rect">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9" name="그룹 88">
            <a:extLst>
              <a:ext uri="{FF2B5EF4-FFF2-40B4-BE49-F238E27FC236}">
                <a16:creationId xmlns:a16="http://schemas.microsoft.com/office/drawing/2014/main" id="{90C15BBF-79BC-4354-8464-D36A001EFF62}"/>
              </a:ext>
            </a:extLst>
          </p:cNvPr>
          <p:cNvGrpSpPr/>
          <p:nvPr/>
        </p:nvGrpSpPr>
        <p:grpSpPr>
          <a:xfrm>
            <a:off x="1015627" y="2061903"/>
            <a:ext cx="2523434" cy="1065203"/>
            <a:chOff x="1682410" y="2217893"/>
            <a:chExt cx="2019261" cy="852379"/>
          </a:xfrm>
          <a:solidFill>
            <a:schemeClr val="bg1">
              <a:lumMod val="85000"/>
            </a:schemeClr>
          </a:solidFill>
        </p:grpSpPr>
        <p:grpSp>
          <p:nvGrpSpPr>
            <p:cNvPr id="10" name="그룹 89">
              <a:extLst>
                <a:ext uri="{FF2B5EF4-FFF2-40B4-BE49-F238E27FC236}">
                  <a16:creationId xmlns:a16="http://schemas.microsoft.com/office/drawing/2014/main" id="{7FFBB734-A11A-4C7D-9E4D-81C7E1A809A7}"/>
                </a:ext>
              </a:extLst>
            </p:cNvPr>
            <p:cNvGrpSpPr/>
            <p:nvPr/>
          </p:nvGrpSpPr>
          <p:grpSpPr>
            <a:xfrm>
              <a:off x="1774163" y="2217893"/>
              <a:ext cx="1927508" cy="852379"/>
              <a:chOff x="1774163" y="2217893"/>
              <a:chExt cx="1927508" cy="852379"/>
            </a:xfrm>
            <a:grpFill/>
          </p:grpSpPr>
          <p:sp>
            <p:nvSpPr>
              <p:cNvPr id="67" name="Freeform 18">
                <a:extLst>
                  <a:ext uri="{FF2B5EF4-FFF2-40B4-BE49-F238E27FC236}">
                    <a16:creationId xmlns:a16="http://schemas.microsoft.com/office/drawing/2014/main" id="{D48C12DF-0664-472C-A991-3FD9C6AA1EF7}"/>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Freeform 19">
                <a:extLst>
                  <a:ext uri="{FF2B5EF4-FFF2-40B4-BE49-F238E27FC236}">
                    <a16:creationId xmlns:a16="http://schemas.microsoft.com/office/drawing/2014/main" id="{E50F6835-6D34-4D88-954F-DE129D8E189B}"/>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6" name="직사각형 90">
              <a:extLst>
                <a:ext uri="{FF2B5EF4-FFF2-40B4-BE49-F238E27FC236}">
                  <a16:creationId xmlns:a16="http://schemas.microsoft.com/office/drawing/2014/main" id="{3F6021CE-E5CA-46D5-BA80-FD296DC09948}"/>
                </a:ext>
              </a:extLst>
            </p:cNvPr>
            <p:cNvSpPr/>
            <p:nvPr/>
          </p:nvSpPr>
          <p:spPr>
            <a:xfrm rot="18740140">
              <a:off x="1894195" y="2506511"/>
              <a:ext cx="285737" cy="709307"/>
            </a:xfrm>
            <a:prstGeom prst="rect">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그룹 93">
            <a:extLst>
              <a:ext uri="{FF2B5EF4-FFF2-40B4-BE49-F238E27FC236}">
                <a16:creationId xmlns:a16="http://schemas.microsoft.com/office/drawing/2014/main" id="{F0797998-48C0-480D-A175-D9F86622E9B7}"/>
              </a:ext>
            </a:extLst>
          </p:cNvPr>
          <p:cNvGrpSpPr/>
          <p:nvPr/>
        </p:nvGrpSpPr>
        <p:grpSpPr>
          <a:xfrm rot="10800000" flipV="1">
            <a:off x="8712232" y="5325601"/>
            <a:ext cx="2523434" cy="1065203"/>
            <a:chOff x="1682410" y="2217893"/>
            <a:chExt cx="2019261" cy="852379"/>
          </a:xfrm>
          <a:solidFill>
            <a:schemeClr val="bg1">
              <a:lumMod val="85000"/>
            </a:schemeClr>
          </a:solidFill>
        </p:grpSpPr>
        <p:grpSp>
          <p:nvGrpSpPr>
            <p:cNvPr id="12" name="그룹 94">
              <a:extLst>
                <a:ext uri="{FF2B5EF4-FFF2-40B4-BE49-F238E27FC236}">
                  <a16:creationId xmlns:a16="http://schemas.microsoft.com/office/drawing/2014/main" id="{E44D978B-0B71-4F74-942B-E949AF329071}"/>
                </a:ext>
              </a:extLst>
            </p:cNvPr>
            <p:cNvGrpSpPr/>
            <p:nvPr/>
          </p:nvGrpSpPr>
          <p:grpSpPr>
            <a:xfrm>
              <a:off x="1774163" y="2217893"/>
              <a:ext cx="1927508" cy="852379"/>
              <a:chOff x="1774163" y="2217893"/>
              <a:chExt cx="1927508" cy="852379"/>
            </a:xfrm>
            <a:grpFill/>
          </p:grpSpPr>
          <p:sp>
            <p:nvSpPr>
              <p:cNvPr id="72" name="Freeform 18">
                <a:extLst>
                  <a:ext uri="{FF2B5EF4-FFF2-40B4-BE49-F238E27FC236}">
                    <a16:creationId xmlns:a16="http://schemas.microsoft.com/office/drawing/2014/main" id="{31AD42C8-14D7-4BB6-81B7-86F5919B5DFC}"/>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Freeform 19">
                <a:extLst>
                  <a:ext uri="{FF2B5EF4-FFF2-40B4-BE49-F238E27FC236}">
                    <a16:creationId xmlns:a16="http://schemas.microsoft.com/office/drawing/2014/main" id="{5ADD6B09-F150-4B20-A7FF-9DC706C8A919}"/>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1" name="직사각형 95">
              <a:extLst>
                <a:ext uri="{FF2B5EF4-FFF2-40B4-BE49-F238E27FC236}">
                  <a16:creationId xmlns:a16="http://schemas.microsoft.com/office/drawing/2014/main" id="{E15235EB-6DB5-429B-B4F9-C22C9A470621}"/>
                </a:ext>
              </a:extLst>
            </p:cNvPr>
            <p:cNvSpPr/>
            <p:nvPr/>
          </p:nvSpPr>
          <p:spPr>
            <a:xfrm rot="18740140">
              <a:off x="1894195" y="2506511"/>
              <a:ext cx="285737" cy="709307"/>
            </a:xfrm>
            <a:prstGeom prst="rect">
              <a:avLst/>
            </a:prstGeom>
            <a:solidFill>
              <a:schemeClr val="accent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3" name="그룹 98">
            <a:extLst>
              <a:ext uri="{FF2B5EF4-FFF2-40B4-BE49-F238E27FC236}">
                <a16:creationId xmlns:a16="http://schemas.microsoft.com/office/drawing/2014/main" id="{90B4AF84-3410-418D-8683-69634E6839F7}"/>
              </a:ext>
            </a:extLst>
          </p:cNvPr>
          <p:cNvGrpSpPr/>
          <p:nvPr/>
        </p:nvGrpSpPr>
        <p:grpSpPr>
          <a:xfrm rot="10800000" flipV="1">
            <a:off x="8712232" y="3034626"/>
            <a:ext cx="2523434" cy="1065203"/>
            <a:chOff x="1682410" y="2217893"/>
            <a:chExt cx="2019261" cy="852379"/>
          </a:xfrm>
          <a:solidFill>
            <a:schemeClr val="bg1">
              <a:lumMod val="85000"/>
            </a:schemeClr>
          </a:solidFill>
        </p:grpSpPr>
        <p:grpSp>
          <p:nvGrpSpPr>
            <p:cNvPr id="14" name="그룹 99">
              <a:extLst>
                <a:ext uri="{FF2B5EF4-FFF2-40B4-BE49-F238E27FC236}">
                  <a16:creationId xmlns:a16="http://schemas.microsoft.com/office/drawing/2014/main" id="{7B7F50BF-B7B6-4BC7-ACD0-E1D207AD3E2C}"/>
                </a:ext>
              </a:extLst>
            </p:cNvPr>
            <p:cNvGrpSpPr/>
            <p:nvPr/>
          </p:nvGrpSpPr>
          <p:grpSpPr>
            <a:xfrm>
              <a:off x="1774163" y="2217893"/>
              <a:ext cx="1927508" cy="852379"/>
              <a:chOff x="1774163" y="2217893"/>
              <a:chExt cx="1927508" cy="852379"/>
            </a:xfrm>
            <a:grpFill/>
          </p:grpSpPr>
          <p:sp>
            <p:nvSpPr>
              <p:cNvPr id="77" name="Freeform 18">
                <a:extLst>
                  <a:ext uri="{FF2B5EF4-FFF2-40B4-BE49-F238E27FC236}">
                    <a16:creationId xmlns:a16="http://schemas.microsoft.com/office/drawing/2014/main" id="{FAFB2F86-C169-428E-964A-AFA075A58E8A}"/>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Freeform 19">
                <a:extLst>
                  <a:ext uri="{FF2B5EF4-FFF2-40B4-BE49-F238E27FC236}">
                    <a16:creationId xmlns:a16="http://schemas.microsoft.com/office/drawing/2014/main" id="{6AB1489E-08D6-4847-BC5F-1E617A1375BF}"/>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6" name="직사각형 100">
              <a:extLst>
                <a:ext uri="{FF2B5EF4-FFF2-40B4-BE49-F238E27FC236}">
                  <a16:creationId xmlns:a16="http://schemas.microsoft.com/office/drawing/2014/main" id="{F1E70B82-F90A-440E-820B-CBBABF015D08}"/>
                </a:ext>
              </a:extLst>
            </p:cNvPr>
            <p:cNvSpPr/>
            <p:nvPr/>
          </p:nvSpPr>
          <p:spPr>
            <a:xfrm rot="18740140">
              <a:off x="1894195" y="2506511"/>
              <a:ext cx="285737" cy="709307"/>
            </a:xfrm>
            <a:prstGeom prst="rect">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79" name="Rectangle 21">
            <a:extLst>
              <a:ext uri="{FF2B5EF4-FFF2-40B4-BE49-F238E27FC236}">
                <a16:creationId xmlns:a16="http://schemas.microsoft.com/office/drawing/2014/main" id="{333817EA-7337-43FE-8B58-936C2D6864B0}"/>
              </a:ext>
            </a:extLst>
          </p:cNvPr>
          <p:cNvSpPr/>
          <p:nvPr/>
        </p:nvSpPr>
        <p:spPr>
          <a:xfrm>
            <a:off x="9322398" y="2426166"/>
            <a:ext cx="1142334" cy="639925"/>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그룹 3">
            <a:extLst>
              <a:ext uri="{FF2B5EF4-FFF2-40B4-BE49-F238E27FC236}">
                <a16:creationId xmlns:a16="http://schemas.microsoft.com/office/drawing/2014/main" id="{5639A761-BD56-4742-A098-3B4573C59190}"/>
              </a:ext>
            </a:extLst>
          </p:cNvPr>
          <p:cNvGrpSpPr/>
          <p:nvPr/>
        </p:nvGrpSpPr>
        <p:grpSpPr>
          <a:xfrm>
            <a:off x="1833725" y="1490838"/>
            <a:ext cx="1116529" cy="741016"/>
            <a:chOff x="9017332" y="4660057"/>
            <a:chExt cx="1116529" cy="741016"/>
          </a:xfrm>
        </p:grpSpPr>
        <p:grpSp>
          <p:nvGrpSpPr>
            <p:cNvPr id="16" name="그룹 106">
              <a:extLst>
                <a:ext uri="{FF2B5EF4-FFF2-40B4-BE49-F238E27FC236}">
                  <a16:creationId xmlns:a16="http://schemas.microsoft.com/office/drawing/2014/main" id="{99AE7487-AEB0-4B9C-8CC0-1D56DAFB1C63}"/>
                </a:ext>
              </a:extLst>
            </p:cNvPr>
            <p:cNvGrpSpPr/>
            <p:nvPr/>
          </p:nvGrpSpPr>
          <p:grpSpPr>
            <a:xfrm>
              <a:off x="9017332" y="4660057"/>
              <a:ext cx="1116529" cy="741016"/>
              <a:chOff x="8890504" y="1819747"/>
              <a:chExt cx="2424749" cy="1609253"/>
            </a:xfrm>
          </p:grpSpPr>
          <p:sp>
            <p:nvSpPr>
              <p:cNvPr id="83" name="사각형: 둥근 모서리 108">
                <a:extLst>
                  <a:ext uri="{FF2B5EF4-FFF2-40B4-BE49-F238E27FC236}">
                    <a16:creationId xmlns:a16="http://schemas.microsoft.com/office/drawing/2014/main" id="{5FE494D7-7D3B-4569-A673-28EC23DF8304}"/>
                  </a:ext>
                </a:extLst>
              </p:cNvPr>
              <p:cNvSpPr/>
              <p:nvPr/>
            </p:nvSpPr>
            <p:spPr>
              <a:xfrm>
                <a:off x="8890504" y="1819747"/>
                <a:ext cx="2338544" cy="16092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사각형: 둥근 모서리 109">
                <a:extLst>
                  <a:ext uri="{FF2B5EF4-FFF2-40B4-BE49-F238E27FC236}">
                    <a16:creationId xmlns:a16="http://schemas.microsoft.com/office/drawing/2014/main" id="{F5906E4D-26C7-437B-AD23-F402B8A2F0D4}"/>
                  </a:ext>
                </a:extLst>
              </p:cNvPr>
              <p:cNvSpPr/>
              <p:nvPr/>
            </p:nvSpPr>
            <p:spPr>
              <a:xfrm>
                <a:off x="9000521" y="1954285"/>
                <a:ext cx="2118510" cy="1340176"/>
              </a:xfrm>
              <a:prstGeom prst="roundRect">
                <a:avLst>
                  <a:gd name="adj" fmla="val 12614"/>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사각형: 둥근 모서리 110">
                <a:extLst>
                  <a:ext uri="{FF2B5EF4-FFF2-40B4-BE49-F238E27FC236}">
                    <a16:creationId xmlns:a16="http://schemas.microsoft.com/office/drawing/2014/main" id="{35C39759-121D-45DB-8E68-002AD436DE97}"/>
                  </a:ext>
                </a:extLst>
              </p:cNvPr>
              <p:cNvSpPr/>
              <p:nvPr/>
            </p:nvSpPr>
            <p:spPr>
              <a:xfrm>
                <a:off x="10616628" y="2383996"/>
                <a:ext cx="698625" cy="480754"/>
              </a:xfrm>
              <a:prstGeom prst="roundRect">
                <a:avLst/>
              </a:prstGeom>
              <a:solidFill>
                <a:schemeClr val="accent4"/>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타원 111">
                <a:extLst>
                  <a:ext uri="{FF2B5EF4-FFF2-40B4-BE49-F238E27FC236}">
                    <a16:creationId xmlns:a16="http://schemas.microsoft.com/office/drawing/2014/main" id="{3F7D3D44-CFD5-484A-897E-087EC611B74B}"/>
                  </a:ext>
                </a:extLst>
              </p:cNvPr>
              <p:cNvSpPr/>
              <p:nvPr/>
            </p:nvSpPr>
            <p:spPr>
              <a:xfrm>
                <a:off x="10732612" y="2479518"/>
                <a:ext cx="289711" cy="28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2" name="Block Arc 11">
              <a:extLst>
                <a:ext uri="{FF2B5EF4-FFF2-40B4-BE49-F238E27FC236}">
                  <a16:creationId xmlns:a16="http://schemas.microsoft.com/office/drawing/2014/main" id="{FD4F1077-E96B-4845-9DD2-A56090A5A784}"/>
                </a:ext>
              </a:extLst>
            </p:cNvPr>
            <p:cNvSpPr/>
            <p:nvPr/>
          </p:nvSpPr>
          <p:spPr>
            <a:xfrm>
              <a:off x="9415738" y="4824489"/>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7" name="그룹 2">
            <a:extLst>
              <a:ext uri="{FF2B5EF4-FFF2-40B4-BE49-F238E27FC236}">
                <a16:creationId xmlns:a16="http://schemas.microsoft.com/office/drawing/2014/main" id="{ED8B6662-E737-4084-841E-9D0A36C12436}"/>
              </a:ext>
            </a:extLst>
          </p:cNvPr>
          <p:cNvGrpSpPr/>
          <p:nvPr/>
        </p:nvGrpSpPr>
        <p:grpSpPr>
          <a:xfrm>
            <a:off x="1801261" y="3418107"/>
            <a:ext cx="1181456" cy="1172060"/>
            <a:chOff x="2112749" y="3418107"/>
            <a:chExt cx="1181456" cy="1172060"/>
          </a:xfrm>
        </p:grpSpPr>
        <p:sp>
          <p:nvSpPr>
            <p:cNvPr id="88" name="자유형: 도형 113">
              <a:extLst>
                <a:ext uri="{FF2B5EF4-FFF2-40B4-BE49-F238E27FC236}">
                  <a16:creationId xmlns:a16="http://schemas.microsoft.com/office/drawing/2014/main" id="{02D65830-562E-437E-84C4-8B64E6D4927E}"/>
                </a:ext>
              </a:extLst>
            </p:cNvPr>
            <p:cNvSpPr>
              <a:spLocks noChangeAspect="1"/>
            </p:cNvSpPr>
            <p:nvPr/>
          </p:nvSpPr>
          <p:spPr>
            <a:xfrm rot="2848566">
              <a:off x="2117447" y="3413409"/>
              <a:ext cx="1172060" cy="1181456"/>
            </a:xfrm>
            <a:custGeom>
              <a:avLst/>
              <a:gdLst>
                <a:gd name="connsiteX0" fmla="*/ 302812 w 1172060"/>
                <a:gd name="connsiteY0" fmla="*/ 668924 h 1181456"/>
                <a:gd name="connsiteX1" fmla="*/ 629231 w 1172060"/>
                <a:gd name="connsiteY1" fmla="*/ 315506 h 1181456"/>
                <a:gd name="connsiteX2" fmla="*/ 1063707 w 1172060"/>
                <a:gd name="connsiteY2" fmla="*/ 395423 h 1181456"/>
                <a:gd name="connsiteX3" fmla="*/ 998378 w 1172060"/>
                <a:gd name="connsiteY3" fmla="*/ 964382 h 1181456"/>
                <a:gd name="connsiteX4" fmla="*/ 403821 w 1172060"/>
                <a:gd name="connsiteY4" fmla="*/ 1073546 h 1181456"/>
                <a:gd name="connsiteX5" fmla="*/ 403085 w 1172060"/>
                <a:gd name="connsiteY5" fmla="*/ 1072441 h 1181456"/>
                <a:gd name="connsiteX6" fmla="*/ 302812 w 1172060"/>
                <a:gd name="connsiteY6" fmla="*/ 668924 h 1181456"/>
                <a:gd name="connsiteX7" fmla="*/ 237854 w 1172060"/>
                <a:gd name="connsiteY7" fmla="*/ 595408 h 1181456"/>
                <a:gd name="connsiteX8" fmla="*/ 542985 w 1172060"/>
                <a:gd name="connsiteY8" fmla="*/ 262697 h 1181456"/>
                <a:gd name="connsiteX9" fmla="*/ 561746 w 1172060"/>
                <a:gd name="connsiteY9" fmla="*/ 261886 h 1181456"/>
                <a:gd name="connsiteX10" fmla="*/ 600889 w 1172060"/>
                <a:gd name="connsiteY10" fmla="*/ 297782 h 1181456"/>
                <a:gd name="connsiteX11" fmla="*/ 601700 w 1172060"/>
                <a:gd name="connsiteY11" fmla="*/ 316543 h 1181456"/>
                <a:gd name="connsiteX12" fmla="*/ 296568 w 1172060"/>
                <a:gd name="connsiteY12" fmla="*/ 649254 h 1181456"/>
                <a:gd name="connsiteX13" fmla="*/ 277807 w 1172060"/>
                <a:gd name="connsiteY13" fmla="*/ 650065 h 1181456"/>
                <a:gd name="connsiteX14" fmla="*/ 238665 w 1172060"/>
                <a:gd name="connsiteY14" fmla="*/ 614168 h 1181456"/>
                <a:gd name="connsiteX15" fmla="*/ 237854 w 1172060"/>
                <a:gd name="connsiteY15" fmla="*/ 595408 h 1181456"/>
                <a:gd name="connsiteX16" fmla="*/ 170715 w 1172060"/>
                <a:gd name="connsiteY16" fmla="*/ 196213 h 1181456"/>
                <a:gd name="connsiteX17" fmla="*/ 330127 w 1172060"/>
                <a:gd name="connsiteY17" fmla="*/ 165192 h 1181456"/>
                <a:gd name="connsiteX18" fmla="*/ 440075 w 1172060"/>
                <a:gd name="connsiteY18" fmla="*/ 1218 h 1181456"/>
                <a:gd name="connsiteX19" fmla="*/ 521596 w 1172060"/>
                <a:gd name="connsiteY19" fmla="*/ 248757 h 1181456"/>
                <a:gd name="connsiteX20" fmla="*/ 234141 w 1172060"/>
                <a:gd name="connsiteY20" fmla="*/ 569990 h 1181456"/>
                <a:gd name="connsiteX21" fmla="*/ 35337 w 1172060"/>
                <a:gd name="connsiteY21" fmla="*/ 578003 h 1181456"/>
                <a:gd name="connsiteX22" fmla="*/ 123970 w 1172060"/>
                <a:gd name="connsiteY22" fmla="*/ 403571 h 1181456"/>
                <a:gd name="connsiteX23" fmla="*/ 170715 w 1172060"/>
                <a:gd name="connsiteY23" fmla="*/ 196213 h 118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2060" h="1181456">
                  <a:moveTo>
                    <a:pt x="302812" y="668924"/>
                  </a:moveTo>
                  <a:lnTo>
                    <a:pt x="629231" y="315506"/>
                  </a:lnTo>
                  <a:cubicBezTo>
                    <a:pt x="848283" y="306381"/>
                    <a:pt x="978182" y="305056"/>
                    <a:pt x="1063707" y="395423"/>
                  </a:cubicBezTo>
                  <a:cubicBezTo>
                    <a:pt x="1170280" y="508029"/>
                    <a:pt x="1267197" y="650379"/>
                    <a:pt x="998378" y="964382"/>
                  </a:cubicBezTo>
                  <a:cubicBezTo>
                    <a:pt x="696240" y="1276281"/>
                    <a:pt x="521556" y="1194524"/>
                    <a:pt x="403821" y="1073546"/>
                  </a:cubicBezTo>
                  <a:lnTo>
                    <a:pt x="403085" y="1072441"/>
                  </a:lnTo>
                  <a:cubicBezTo>
                    <a:pt x="324908" y="984678"/>
                    <a:pt x="302320" y="883213"/>
                    <a:pt x="302812" y="668924"/>
                  </a:cubicBezTo>
                  <a:close/>
                  <a:moveTo>
                    <a:pt x="237854" y="595408"/>
                  </a:moveTo>
                  <a:lnTo>
                    <a:pt x="542985" y="262697"/>
                  </a:lnTo>
                  <a:cubicBezTo>
                    <a:pt x="547942" y="257292"/>
                    <a:pt x="556341" y="256929"/>
                    <a:pt x="561746" y="261886"/>
                  </a:cubicBezTo>
                  <a:lnTo>
                    <a:pt x="600889" y="297782"/>
                  </a:lnTo>
                  <a:cubicBezTo>
                    <a:pt x="606293" y="302739"/>
                    <a:pt x="606657" y="311139"/>
                    <a:pt x="601700" y="316543"/>
                  </a:cubicBezTo>
                  <a:lnTo>
                    <a:pt x="296568" y="649254"/>
                  </a:lnTo>
                  <a:cubicBezTo>
                    <a:pt x="291611" y="654659"/>
                    <a:pt x="283212" y="655022"/>
                    <a:pt x="277807" y="650065"/>
                  </a:cubicBezTo>
                  <a:lnTo>
                    <a:pt x="238665" y="614168"/>
                  </a:lnTo>
                  <a:cubicBezTo>
                    <a:pt x="233260" y="609211"/>
                    <a:pt x="232898" y="600812"/>
                    <a:pt x="237854" y="595408"/>
                  </a:cubicBezTo>
                  <a:close/>
                  <a:moveTo>
                    <a:pt x="170715" y="196213"/>
                  </a:moveTo>
                  <a:cubicBezTo>
                    <a:pt x="239941" y="133429"/>
                    <a:pt x="250327" y="149631"/>
                    <a:pt x="330127" y="165192"/>
                  </a:cubicBezTo>
                  <a:cubicBezTo>
                    <a:pt x="445765" y="184636"/>
                    <a:pt x="396659" y="17962"/>
                    <a:pt x="440075" y="1218"/>
                  </a:cubicBezTo>
                  <a:cubicBezTo>
                    <a:pt x="478089" y="-13442"/>
                    <a:pt x="565874" y="106294"/>
                    <a:pt x="521596" y="248757"/>
                  </a:cubicBezTo>
                  <a:cubicBezTo>
                    <a:pt x="421713" y="357668"/>
                    <a:pt x="334023" y="461079"/>
                    <a:pt x="234141" y="569990"/>
                  </a:cubicBezTo>
                  <a:cubicBezTo>
                    <a:pt x="126009" y="620334"/>
                    <a:pt x="81210" y="609522"/>
                    <a:pt x="35337" y="578003"/>
                  </a:cubicBezTo>
                  <a:cubicBezTo>
                    <a:pt x="-10537" y="546484"/>
                    <a:pt x="-37835" y="446419"/>
                    <a:pt x="123970" y="403571"/>
                  </a:cubicBezTo>
                  <a:cubicBezTo>
                    <a:pt x="185254" y="392132"/>
                    <a:pt x="69653" y="346354"/>
                    <a:pt x="170715" y="1962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9" name="Block Arc 11">
              <a:extLst>
                <a:ext uri="{FF2B5EF4-FFF2-40B4-BE49-F238E27FC236}">
                  <a16:creationId xmlns:a16="http://schemas.microsoft.com/office/drawing/2014/main" id="{055A7CF9-BB3B-4995-AB6C-F2FF19999200}"/>
                </a:ext>
              </a:extLst>
            </p:cNvPr>
            <p:cNvSpPr/>
            <p:nvPr/>
          </p:nvSpPr>
          <p:spPr>
            <a:xfrm>
              <a:off x="2575942" y="4011357"/>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grpSp>
        <p:nvGrpSpPr>
          <p:cNvPr id="18" name="그룹 5">
            <a:extLst>
              <a:ext uri="{FF2B5EF4-FFF2-40B4-BE49-F238E27FC236}">
                <a16:creationId xmlns:a16="http://schemas.microsoft.com/office/drawing/2014/main" id="{5F691474-0A83-4257-953C-8ABAA757CA9F}"/>
              </a:ext>
            </a:extLst>
          </p:cNvPr>
          <p:cNvGrpSpPr/>
          <p:nvPr/>
        </p:nvGrpSpPr>
        <p:grpSpPr>
          <a:xfrm>
            <a:off x="9436365" y="4552694"/>
            <a:ext cx="914400" cy="914400"/>
            <a:chOff x="2460435" y="1380960"/>
            <a:chExt cx="914400" cy="914400"/>
          </a:xfrm>
        </p:grpSpPr>
        <p:sp>
          <p:nvSpPr>
            <p:cNvPr id="91" name="타원 4">
              <a:extLst>
                <a:ext uri="{FF2B5EF4-FFF2-40B4-BE49-F238E27FC236}">
                  <a16:creationId xmlns:a16="http://schemas.microsoft.com/office/drawing/2014/main" id="{AB18A626-F538-4F22-8B98-A46E3D5B344E}"/>
                </a:ext>
              </a:extLst>
            </p:cNvPr>
            <p:cNvSpPr/>
            <p:nvPr/>
          </p:nvSpPr>
          <p:spPr>
            <a:xfrm>
              <a:off x="2460435" y="1380960"/>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105">
              <a:extLst>
                <a:ext uri="{FF2B5EF4-FFF2-40B4-BE49-F238E27FC236}">
                  <a16:creationId xmlns:a16="http://schemas.microsoft.com/office/drawing/2014/main" id="{A4A0AE56-B9D6-4C31-8C71-AE72AB4FBA07}"/>
                </a:ext>
              </a:extLst>
            </p:cNvPr>
            <p:cNvSpPr/>
            <p:nvPr/>
          </p:nvSpPr>
          <p:spPr>
            <a:xfrm>
              <a:off x="2529738" y="1453602"/>
              <a:ext cx="778252" cy="778252"/>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Block Arc 11">
              <a:extLst>
                <a:ext uri="{FF2B5EF4-FFF2-40B4-BE49-F238E27FC236}">
                  <a16:creationId xmlns:a16="http://schemas.microsoft.com/office/drawing/2014/main" id="{E90C19C8-6124-485F-AF0B-CC8405E6499C}"/>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2011312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latin typeface="Times New Roman" pitchFamily="18" charset="0"/>
                <a:cs typeface="Times New Roman" pitchFamily="18" charset="0"/>
              </a:rPr>
              <a:t>30 – 90 Days Go Live Plan</a:t>
            </a:r>
            <a:endParaRPr lang="en-US" dirty="0"/>
          </a:p>
        </p:txBody>
      </p:sp>
      <p:pic>
        <p:nvPicPr>
          <p:cNvPr id="70" name="Picture 2" descr="D:\Company Website\img\Implementation-Methodology.png"/>
          <p:cNvPicPr>
            <a:picLocks noChangeAspect="1" noChangeArrowheads="1"/>
          </p:cNvPicPr>
          <p:nvPr/>
        </p:nvPicPr>
        <p:blipFill>
          <a:blip r:embed="rId2"/>
          <a:srcRect/>
          <a:stretch>
            <a:fillRect/>
          </a:stretch>
        </p:blipFill>
        <p:spPr bwMode="auto">
          <a:xfrm>
            <a:off x="1743503" y="1181674"/>
            <a:ext cx="8610600" cy="5439648"/>
          </a:xfrm>
          <a:prstGeom prst="rect">
            <a:avLst/>
          </a:prstGeom>
          <a:noFill/>
        </p:spPr>
      </p:pic>
    </p:spTree>
    <p:extLst>
      <p:ext uri="{BB962C8B-B14F-4D97-AF65-F5344CB8AC3E}">
        <p14:creationId xmlns:p14="http://schemas.microsoft.com/office/powerpoint/2010/main" val="2011312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latin typeface="Times New Roman" pitchFamily="18" charset="0"/>
                <a:cs typeface="Times New Roman" pitchFamily="18" charset="0"/>
              </a:rPr>
              <a:t>Some of our Clients</a:t>
            </a:r>
            <a:endParaRPr lang="en-US" dirty="0"/>
          </a:p>
        </p:txBody>
      </p:sp>
      <p:pic>
        <p:nvPicPr>
          <p:cNvPr id="1026" name="Picture 2" descr="D:\SCMSoftwareLab_Website\img\IEB-Solutions.png"/>
          <p:cNvPicPr>
            <a:picLocks noChangeAspect="1" noChangeArrowheads="1"/>
          </p:cNvPicPr>
          <p:nvPr/>
        </p:nvPicPr>
        <p:blipFill>
          <a:blip r:embed="rId2"/>
          <a:srcRect/>
          <a:stretch>
            <a:fillRect/>
          </a:stretch>
        </p:blipFill>
        <p:spPr bwMode="auto">
          <a:xfrm>
            <a:off x="3378037" y="3533122"/>
            <a:ext cx="2272136" cy="1304462"/>
          </a:xfrm>
          <a:prstGeom prst="rect">
            <a:avLst/>
          </a:prstGeom>
          <a:noFill/>
        </p:spPr>
      </p:pic>
      <p:pic>
        <p:nvPicPr>
          <p:cNvPr id="1027" name="Picture 3" descr="D:\SCMSoftwareLab_Website\img\fulfillmen.png"/>
          <p:cNvPicPr>
            <a:picLocks noChangeAspect="1" noChangeArrowheads="1"/>
          </p:cNvPicPr>
          <p:nvPr/>
        </p:nvPicPr>
        <p:blipFill>
          <a:blip r:embed="rId3"/>
          <a:srcRect/>
          <a:stretch>
            <a:fillRect/>
          </a:stretch>
        </p:blipFill>
        <p:spPr bwMode="auto">
          <a:xfrm>
            <a:off x="6385450" y="3497308"/>
            <a:ext cx="1905000" cy="1419225"/>
          </a:xfrm>
          <a:prstGeom prst="rect">
            <a:avLst/>
          </a:prstGeom>
          <a:noFill/>
        </p:spPr>
      </p:pic>
      <p:pic>
        <p:nvPicPr>
          <p:cNvPr id="1028" name="Picture 4" descr="D:\SCMSoftwareLab_Website\img\Bluelan.png"/>
          <p:cNvPicPr>
            <a:picLocks noChangeAspect="1" noChangeArrowheads="1"/>
          </p:cNvPicPr>
          <p:nvPr/>
        </p:nvPicPr>
        <p:blipFill>
          <a:blip r:embed="rId4"/>
          <a:srcRect/>
          <a:stretch>
            <a:fillRect/>
          </a:stretch>
        </p:blipFill>
        <p:spPr bwMode="auto">
          <a:xfrm>
            <a:off x="932598" y="3410804"/>
            <a:ext cx="1543334" cy="1543334"/>
          </a:xfrm>
          <a:prstGeom prst="rect">
            <a:avLst/>
          </a:prstGeom>
          <a:noFill/>
        </p:spPr>
      </p:pic>
      <p:pic>
        <p:nvPicPr>
          <p:cNvPr id="1029" name="Picture 5" descr="D:\idempiere-idempiere-d61a45576af5-tc\org.adempiere.ui.zk\theme\default\images\header-logo.png"/>
          <p:cNvPicPr>
            <a:picLocks noChangeAspect="1" noChangeArrowheads="1"/>
          </p:cNvPicPr>
          <p:nvPr/>
        </p:nvPicPr>
        <p:blipFill>
          <a:blip r:embed="rId5"/>
          <a:srcRect/>
          <a:stretch>
            <a:fillRect/>
          </a:stretch>
        </p:blipFill>
        <p:spPr bwMode="auto">
          <a:xfrm>
            <a:off x="641255" y="1881069"/>
            <a:ext cx="2876496" cy="712006"/>
          </a:xfrm>
          <a:prstGeom prst="rect">
            <a:avLst/>
          </a:prstGeom>
          <a:noFill/>
        </p:spPr>
      </p:pic>
      <p:pic>
        <p:nvPicPr>
          <p:cNvPr id="1031" name="Picture 7" descr="D:\idempiere-idempiere-d61a45576af5-3pl\org.adempiere.ui.zk\theme\default\images\header-logo_FW.png"/>
          <p:cNvPicPr>
            <a:picLocks noChangeAspect="1" noChangeArrowheads="1"/>
          </p:cNvPicPr>
          <p:nvPr/>
        </p:nvPicPr>
        <p:blipFill>
          <a:blip r:embed="rId6"/>
          <a:srcRect/>
          <a:stretch>
            <a:fillRect/>
          </a:stretch>
        </p:blipFill>
        <p:spPr bwMode="auto">
          <a:xfrm>
            <a:off x="8543713" y="4028792"/>
            <a:ext cx="3218852" cy="775221"/>
          </a:xfrm>
          <a:prstGeom prst="rect">
            <a:avLst/>
          </a:prstGeom>
          <a:noFill/>
        </p:spPr>
      </p:pic>
      <p:pic>
        <p:nvPicPr>
          <p:cNvPr id="1032" name="Picture 8" descr="C:\Users\Narasimha\Desktop\interbrand.png"/>
          <p:cNvPicPr>
            <a:picLocks noChangeAspect="1" noChangeArrowheads="1"/>
          </p:cNvPicPr>
          <p:nvPr/>
        </p:nvPicPr>
        <p:blipFill>
          <a:blip r:embed="rId7"/>
          <a:srcRect/>
          <a:stretch>
            <a:fillRect/>
          </a:stretch>
        </p:blipFill>
        <p:spPr bwMode="auto">
          <a:xfrm>
            <a:off x="4887037" y="1090684"/>
            <a:ext cx="2387221" cy="2387221"/>
          </a:xfrm>
          <a:prstGeom prst="rect">
            <a:avLst/>
          </a:prstGeom>
          <a:noFill/>
        </p:spPr>
      </p:pic>
      <p:pic>
        <p:nvPicPr>
          <p:cNvPr id="1033" name="Picture 9" descr="C:\Users\Narasimha\Desktop\Intelex_logo.png"/>
          <p:cNvPicPr>
            <a:picLocks noChangeAspect="1" noChangeArrowheads="1"/>
          </p:cNvPicPr>
          <p:nvPr/>
        </p:nvPicPr>
        <p:blipFill>
          <a:blip r:embed="rId8"/>
          <a:srcRect/>
          <a:stretch>
            <a:fillRect/>
          </a:stretch>
        </p:blipFill>
        <p:spPr bwMode="auto">
          <a:xfrm>
            <a:off x="8655713" y="1819701"/>
            <a:ext cx="2681027" cy="1005385"/>
          </a:xfrm>
          <a:prstGeom prst="rect">
            <a:avLst/>
          </a:prstGeom>
          <a:noFill/>
        </p:spPr>
      </p:pic>
    </p:spTree>
    <p:extLst>
      <p:ext uri="{BB962C8B-B14F-4D97-AF65-F5344CB8AC3E}">
        <p14:creationId xmlns:p14="http://schemas.microsoft.com/office/powerpoint/2010/main" val="2011312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Client Project Details</a:t>
            </a:r>
          </a:p>
        </p:txBody>
      </p:sp>
      <p:graphicFrame>
        <p:nvGraphicFramePr>
          <p:cNvPr id="5" name="Table 4">
            <a:extLst>
              <a:ext uri="{FF2B5EF4-FFF2-40B4-BE49-F238E27FC236}">
                <a16:creationId xmlns:a16="http://schemas.microsoft.com/office/drawing/2014/main" id="{E87EA618-73AA-49AC-B2A5-4A0B20D2FC42}"/>
              </a:ext>
            </a:extLst>
          </p:cNvPr>
          <p:cNvGraphicFramePr>
            <a:graphicFrameLocks noGrp="1"/>
          </p:cNvGraphicFramePr>
          <p:nvPr>
            <p:extLst>
              <p:ext uri="{D42A27DB-BD31-4B8C-83A1-F6EECF244321}">
                <p14:modId xmlns:p14="http://schemas.microsoft.com/office/powerpoint/2010/main" val="603778164"/>
              </p:ext>
            </p:extLst>
          </p:nvPr>
        </p:nvGraphicFramePr>
        <p:xfrm>
          <a:off x="245661" y="1181908"/>
          <a:ext cx="11682483" cy="5127613"/>
        </p:xfrm>
        <a:graphic>
          <a:graphicData uri="http://schemas.openxmlformats.org/drawingml/2006/table">
            <a:tbl>
              <a:tblPr firstRow="1" bandRow="1">
                <a:tableStyleId>{5940675A-B579-460E-94D1-54222C63F5DA}</a:tableStyleId>
              </a:tblPr>
              <a:tblGrid>
                <a:gridCol w="4055784">
                  <a:extLst>
                    <a:ext uri="{9D8B030D-6E8A-4147-A177-3AD203B41FA5}">
                      <a16:colId xmlns:a16="http://schemas.microsoft.com/office/drawing/2014/main" val="20000"/>
                    </a:ext>
                  </a:extLst>
                </a:gridCol>
                <a:gridCol w="3424388">
                  <a:extLst>
                    <a:ext uri="{9D8B030D-6E8A-4147-A177-3AD203B41FA5}">
                      <a16:colId xmlns:a16="http://schemas.microsoft.com/office/drawing/2014/main" val="20001"/>
                    </a:ext>
                  </a:extLst>
                </a:gridCol>
                <a:gridCol w="4202311">
                  <a:extLst>
                    <a:ext uri="{9D8B030D-6E8A-4147-A177-3AD203B41FA5}">
                      <a16:colId xmlns:a16="http://schemas.microsoft.com/office/drawing/2014/main" val="20003"/>
                    </a:ext>
                  </a:extLst>
                </a:gridCol>
              </a:tblGrid>
              <a:tr h="55561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TransCaribe</a:t>
                      </a:r>
                      <a:r>
                        <a:rPr lang="en-US" altLang="ko-KR" sz="1400" b="1" baseline="0" dirty="0">
                          <a:solidFill>
                            <a:schemeClr val="bg1"/>
                          </a:solidFill>
                          <a:latin typeface="+mn-lt"/>
                          <a:cs typeface="Arial" pitchFamily="34" charset="0"/>
                        </a:rPr>
                        <a:t> Shippers Inc, USA </a:t>
                      </a:r>
                      <a:br>
                        <a:rPr lang="en-US" altLang="ko-KR" sz="1400" b="1" baseline="0" dirty="0">
                          <a:solidFill>
                            <a:schemeClr val="bg1"/>
                          </a:solidFill>
                          <a:latin typeface="+mn-lt"/>
                          <a:cs typeface="Arial" pitchFamily="34" charset="0"/>
                        </a:rPr>
                      </a:br>
                      <a:r>
                        <a:rPr lang="en-US" altLang="ko-KR" sz="1400" b="1" baseline="0" dirty="0">
                          <a:solidFill>
                            <a:schemeClr val="bg1"/>
                          </a:solidFill>
                          <a:latin typeface="+mn-lt"/>
                          <a:cs typeface="Arial" pitchFamily="34" charset="0"/>
                        </a:rPr>
                        <a:t>(3PL)</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TransCaribe </a:t>
                      </a:r>
                      <a:r>
                        <a:rPr lang="en-US" altLang="ko-KR" sz="1400" b="1" baseline="0" dirty="0">
                          <a:solidFill>
                            <a:schemeClr val="bg1"/>
                          </a:solidFill>
                          <a:latin typeface="+mn-lt"/>
                          <a:cs typeface="Arial" pitchFamily="34" charset="0"/>
                        </a:rPr>
                        <a:t>Shippers Inc, USA </a:t>
                      </a:r>
                      <a:br>
                        <a:rPr lang="en-US" altLang="ko-KR" sz="1400" b="1" baseline="0" dirty="0">
                          <a:solidFill>
                            <a:schemeClr val="bg1"/>
                          </a:solidFill>
                          <a:latin typeface="+mn-lt"/>
                          <a:cs typeface="Arial" pitchFamily="34" charset="0"/>
                        </a:rPr>
                      </a:br>
                      <a:r>
                        <a:rPr lang="en-US" altLang="ko-KR" sz="1400" b="1" baseline="0" dirty="0">
                          <a:solidFill>
                            <a:schemeClr val="bg1"/>
                          </a:solidFill>
                          <a:latin typeface="+mn-lt"/>
                          <a:cs typeface="Arial" pitchFamily="34" charset="0"/>
                        </a:rPr>
                        <a:t>(ERP)</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TransCaribe </a:t>
                      </a:r>
                      <a:r>
                        <a:rPr lang="en-US" altLang="ko-KR" sz="1400" b="1" baseline="0" dirty="0">
                          <a:solidFill>
                            <a:schemeClr val="bg1"/>
                          </a:solidFill>
                          <a:latin typeface="+mn-lt"/>
                          <a:cs typeface="Arial" pitchFamily="34" charset="0"/>
                        </a:rPr>
                        <a:t>Shippers Inc, USA </a:t>
                      </a:r>
                      <a:br>
                        <a:rPr lang="en-US" altLang="ko-KR" sz="1400" b="1" baseline="0" dirty="0">
                          <a:solidFill>
                            <a:schemeClr val="bg1"/>
                          </a:solidFill>
                          <a:latin typeface="+mn-lt"/>
                          <a:cs typeface="Arial" pitchFamily="34" charset="0"/>
                        </a:rPr>
                      </a:br>
                      <a:r>
                        <a:rPr lang="en-US" altLang="ko-KR" sz="1400" b="1" baseline="0" dirty="0">
                          <a:solidFill>
                            <a:schemeClr val="bg1"/>
                          </a:solidFill>
                          <a:latin typeface="+mn-lt"/>
                          <a:cs typeface="Arial" pitchFamily="34" charset="0"/>
                        </a:rPr>
                        <a:t>(Carrier Partner Integration)</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1399293">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Arial Unicode MS"/>
                          <a:cs typeface="Arial" pitchFamily="34" charset="0"/>
                        </a:rPr>
                        <a:t>We have provided 3PL software </a:t>
                      </a:r>
                      <a:r>
                        <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mn-ea"/>
                          <a:cs typeface="Arial" pitchFamily="34" charset="0"/>
                        </a:rPr>
                        <a:t>to TransCaribe Shippers Inc, USA. </a:t>
                      </a:r>
                      <a:endPar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Arial Unicode MS"/>
                        <a:cs typeface="Arial" pitchFamily="34" charset="0"/>
                      </a:endParaRPr>
                    </a:p>
                    <a:p>
                      <a:pPr algn="l">
                        <a:lnSpc>
                          <a:spcPct val="100000"/>
                        </a:lnSpc>
                      </a:pPr>
                      <a:endPar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Arial Unicode MS"/>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dirty="0">
                          <a:solidFill>
                            <a:schemeClr val="tx1">
                              <a:lumMod val="75000"/>
                              <a:lumOff val="25000"/>
                            </a:schemeClr>
                          </a:solidFill>
                          <a:latin typeface="+mn-lt"/>
                          <a:cs typeface="Arial" pitchFamily="34" charset="0"/>
                        </a:rPr>
                        <a:t>TransCaribe</a:t>
                      </a:r>
                      <a:r>
                        <a:rPr lang="en-US" altLang="ko-KR" sz="1400" baseline="0" dirty="0">
                          <a:solidFill>
                            <a:schemeClr val="tx1">
                              <a:lumMod val="75000"/>
                              <a:lumOff val="25000"/>
                            </a:schemeClr>
                          </a:solidFill>
                          <a:latin typeface="+mn-lt"/>
                          <a:cs typeface="Arial" pitchFamily="34" charset="0"/>
                        </a:rPr>
                        <a:t> </a:t>
                      </a:r>
                      <a:r>
                        <a:rPr lang="en-US" altLang="ko-KR" sz="1400" dirty="0">
                          <a:solidFill>
                            <a:schemeClr val="tx1">
                              <a:lumMod val="75000"/>
                              <a:lumOff val="25000"/>
                            </a:schemeClr>
                          </a:solidFill>
                          <a:latin typeface="+mn-lt"/>
                          <a:cs typeface="Arial" pitchFamily="34" charset="0"/>
                        </a:rPr>
                        <a:t>is a shipping company with 40+ years of experience. They offer a wide range of shipping and international removals services to both domestic and commercial clients, and no job is too large for them to handle.</a:t>
                      </a: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Following are the main modules covered in software</a:t>
                      </a: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baseline="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Inbound Operations</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Warehouse Management System</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Outbound Operations</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Material Return</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Barcode Inventory Management</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Finance / Accounting</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Integration with Magaya 3PL Software</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SMS &amp; WhatsApp Integration</a:t>
                      </a:r>
                    </a:p>
                    <a:p>
                      <a:pPr marL="0" marR="0" indent="0" algn="l" defTabSz="914423" rtl="0" eaLnBrk="1" fontAlgn="auto" latinLnBrk="0" hangingPunct="1">
                        <a:lnSpc>
                          <a:spcPct val="100000"/>
                        </a:lnSpc>
                        <a:spcBef>
                          <a:spcPts val="0"/>
                        </a:spcBef>
                        <a:spcAft>
                          <a:spcPts val="0"/>
                        </a:spcAft>
                        <a:buClrTx/>
                        <a:buSzTx/>
                        <a:buFontTx/>
                        <a:buNone/>
                        <a:tabLst/>
                        <a:defRPr/>
                      </a:pPr>
                      <a:endParaRPr lang="ko-KR" altLang="en-US" sz="1400" dirty="0">
                        <a:solidFill>
                          <a:schemeClr val="tx1">
                            <a:lumMod val="75000"/>
                            <a:lumOff val="25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a:lnSpc>
                          <a:spcPct val="100000"/>
                        </a:lnSpc>
                      </a:pPr>
                      <a:r>
                        <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mn-ea"/>
                          <a:cs typeface="Arial" pitchFamily="34" charset="0"/>
                        </a:rPr>
                        <a:t>We have provided Trading and Distribution software to TransCaribe Shippers Inc, USA. </a:t>
                      </a: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Following are the main modules covered in software</a:t>
                      </a:r>
                      <a:endParaRPr lang="en-US" altLang="ko-KR" sz="140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dirty="0">
                        <a:solidFill>
                          <a:schemeClr val="tx1">
                            <a:lumMod val="75000"/>
                            <a:lumOff val="25000"/>
                          </a:schemeClr>
                        </a:solidFill>
                        <a:latin typeface="+mn-lt"/>
                        <a:cs typeface="Arial" pitchFamily="34" charset="0"/>
                      </a:endParaRPr>
                    </a:p>
                    <a:p>
                      <a:pPr algn="l">
                        <a:lnSpc>
                          <a:spcPct val="100000"/>
                        </a:lnSpc>
                        <a:buFont typeface="Arial" pitchFamily="34" charset="0"/>
                        <a:buChar char="•"/>
                      </a:pPr>
                      <a:r>
                        <a:rPr lang="en-US" altLang="ko-KR" sz="1400" baseline="0" dirty="0">
                          <a:solidFill>
                            <a:schemeClr val="tx1">
                              <a:lumMod val="75000"/>
                              <a:lumOff val="25000"/>
                            </a:schemeClr>
                          </a:solidFill>
                          <a:latin typeface="+mn-lt"/>
                          <a:cs typeface="Arial" pitchFamily="34" charset="0"/>
                        </a:rPr>
                        <a:t> Procurement Planning</a:t>
                      </a:r>
                    </a:p>
                    <a:p>
                      <a:pPr algn="l">
                        <a:lnSpc>
                          <a:spcPct val="100000"/>
                        </a:lnSpc>
                        <a:buFont typeface="Arial" pitchFamily="34" charset="0"/>
                        <a:buChar char="•"/>
                      </a:pPr>
                      <a:r>
                        <a:rPr lang="en-US" altLang="ko-KR" sz="1400" baseline="0" dirty="0">
                          <a:solidFill>
                            <a:schemeClr val="tx1">
                              <a:lumMod val="75000"/>
                              <a:lumOff val="25000"/>
                            </a:schemeClr>
                          </a:solidFill>
                          <a:latin typeface="+mn-lt"/>
                          <a:cs typeface="Arial" pitchFamily="34" charset="0"/>
                        </a:rPr>
                        <a:t> Warehouse Management System</a:t>
                      </a:r>
                    </a:p>
                    <a:p>
                      <a:pPr algn="l">
                        <a:lnSpc>
                          <a:spcPct val="100000"/>
                        </a:lnSpc>
                        <a:buFont typeface="Arial" pitchFamily="34" charset="0"/>
                        <a:buChar char="•"/>
                      </a:pPr>
                      <a:r>
                        <a:rPr lang="en-US" altLang="ko-KR" sz="1400" baseline="0" dirty="0">
                          <a:solidFill>
                            <a:schemeClr val="tx1">
                              <a:lumMod val="75000"/>
                              <a:lumOff val="25000"/>
                            </a:schemeClr>
                          </a:solidFill>
                          <a:latin typeface="+mn-lt"/>
                          <a:cs typeface="Arial" pitchFamily="34" charset="0"/>
                        </a:rPr>
                        <a:t> Sales and Distribution </a:t>
                      </a:r>
                    </a:p>
                    <a:p>
                      <a:pPr algn="l">
                        <a:lnSpc>
                          <a:spcPct val="100000"/>
                        </a:lnSpc>
                        <a:buFont typeface="Arial" pitchFamily="34" charset="0"/>
                        <a:buChar char="•"/>
                      </a:pPr>
                      <a:r>
                        <a:rPr lang="en-US" altLang="ko-KR" sz="1400" baseline="0" dirty="0">
                          <a:solidFill>
                            <a:schemeClr val="tx1">
                              <a:lumMod val="75000"/>
                              <a:lumOff val="25000"/>
                            </a:schemeClr>
                          </a:solidFill>
                          <a:latin typeface="+mn-lt"/>
                          <a:cs typeface="Arial" pitchFamily="34" charset="0"/>
                        </a:rPr>
                        <a:t> Accounting / Finance</a:t>
                      </a:r>
                    </a:p>
                    <a:p>
                      <a:pPr algn="l">
                        <a:lnSpc>
                          <a:spcPct val="100000"/>
                        </a:lnSpc>
                        <a:buFont typeface="Arial" pitchFamily="34" charset="0"/>
                        <a:buChar char="•"/>
                      </a:pPr>
                      <a:r>
                        <a:rPr lang="en-US" altLang="ko-KR" sz="1400" baseline="0" dirty="0">
                          <a:solidFill>
                            <a:schemeClr val="tx1">
                              <a:lumMod val="75000"/>
                              <a:lumOff val="25000"/>
                            </a:schemeClr>
                          </a:solidFill>
                          <a:latin typeface="+mn-lt"/>
                          <a:cs typeface="Arial" pitchFamily="34" charset="0"/>
                        </a:rPr>
                        <a:t> SMS &amp; WhatsApp Integration</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a:lnSpc>
                          <a:spcPct val="100000"/>
                        </a:lnSpc>
                      </a:pPr>
                      <a:r>
                        <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mn-ea"/>
                          <a:cs typeface="Arial" pitchFamily="34" charset="0"/>
                        </a:rPr>
                        <a:t>We have developed “Ship Rate Calculator” software for TransCaribe Shippers Inc, USA. </a:t>
                      </a:r>
                    </a:p>
                    <a:p>
                      <a:pPr algn="l">
                        <a:lnSpc>
                          <a:spcPct val="100000"/>
                        </a:lnSpc>
                      </a:pPr>
                      <a:endPar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mn-ea"/>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dirty="0">
                          <a:solidFill>
                            <a:schemeClr val="tx1">
                              <a:lumMod val="75000"/>
                              <a:lumOff val="25000"/>
                            </a:schemeClr>
                          </a:solidFill>
                          <a:latin typeface="+mn-lt"/>
                          <a:cs typeface="Arial" pitchFamily="34" charset="0"/>
                        </a:rPr>
                        <a:t>Ship Rate Calculator mainly</a:t>
                      </a:r>
                      <a:r>
                        <a:rPr lang="en-US" altLang="ko-KR" sz="1400" baseline="0" dirty="0">
                          <a:solidFill>
                            <a:schemeClr val="tx1">
                              <a:lumMod val="75000"/>
                              <a:lumOff val="25000"/>
                            </a:schemeClr>
                          </a:solidFill>
                          <a:latin typeface="+mn-lt"/>
                          <a:cs typeface="Arial" pitchFamily="34" charset="0"/>
                        </a:rPr>
                        <a:t> used to calculate the Freight Cost for sending goods from one location to another locations. </a:t>
                      </a: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baseline="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We have successfully integrated DHL, FedEx &amp; UPS Courier services with our software</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0734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Client Project Details</a:t>
            </a:r>
          </a:p>
        </p:txBody>
      </p:sp>
      <p:graphicFrame>
        <p:nvGraphicFramePr>
          <p:cNvPr id="5" name="Table 4">
            <a:extLst>
              <a:ext uri="{FF2B5EF4-FFF2-40B4-BE49-F238E27FC236}">
                <a16:creationId xmlns:a16="http://schemas.microsoft.com/office/drawing/2014/main" id="{E87EA618-73AA-49AC-B2A5-4A0B20D2FC42}"/>
              </a:ext>
            </a:extLst>
          </p:cNvPr>
          <p:cNvGraphicFramePr>
            <a:graphicFrameLocks noGrp="1"/>
          </p:cNvGraphicFramePr>
          <p:nvPr>
            <p:extLst>
              <p:ext uri="{D42A27DB-BD31-4B8C-83A1-F6EECF244321}">
                <p14:modId xmlns:p14="http://schemas.microsoft.com/office/powerpoint/2010/main" val="603778164"/>
              </p:ext>
            </p:extLst>
          </p:nvPr>
        </p:nvGraphicFramePr>
        <p:xfrm>
          <a:off x="272956" y="1195553"/>
          <a:ext cx="11614245" cy="5563793"/>
        </p:xfrm>
        <a:graphic>
          <a:graphicData uri="http://schemas.openxmlformats.org/drawingml/2006/table">
            <a:tbl>
              <a:tblPr firstRow="1" bandRow="1">
                <a:tableStyleId>{5940675A-B579-460E-94D1-54222C63F5DA}</a:tableStyleId>
              </a:tblPr>
              <a:tblGrid>
                <a:gridCol w="4028488">
                  <a:extLst>
                    <a:ext uri="{9D8B030D-6E8A-4147-A177-3AD203B41FA5}">
                      <a16:colId xmlns:a16="http://schemas.microsoft.com/office/drawing/2014/main" val="20000"/>
                    </a:ext>
                  </a:extLst>
                </a:gridCol>
                <a:gridCol w="3424388">
                  <a:extLst>
                    <a:ext uri="{9D8B030D-6E8A-4147-A177-3AD203B41FA5}">
                      <a16:colId xmlns:a16="http://schemas.microsoft.com/office/drawing/2014/main" val="20001"/>
                    </a:ext>
                  </a:extLst>
                </a:gridCol>
                <a:gridCol w="4161369">
                  <a:extLst>
                    <a:ext uri="{9D8B030D-6E8A-4147-A177-3AD203B41FA5}">
                      <a16:colId xmlns:a16="http://schemas.microsoft.com/office/drawing/2014/main" val="20003"/>
                    </a:ext>
                  </a:extLst>
                </a:gridCol>
              </a:tblGrid>
              <a:tr h="56507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baseline="0" dirty="0">
                          <a:solidFill>
                            <a:schemeClr val="bg1"/>
                          </a:solidFill>
                          <a:latin typeface="+mn-lt"/>
                          <a:cs typeface="Arial" pitchFamily="34" charset="0"/>
                        </a:rPr>
                        <a:t>Interbrand SAL, Lebanon </a:t>
                      </a:r>
                      <a:br>
                        <a:rPr lang="en-US" altLang="ko-KR" sz="1400" b="1" baseline="0" dirty="0">
                          <a:solidFill>
                            <a:schemeClr val="bg1"/>
                          </a:solidFill>
                          <a:latin typeface="+mn-lt"/>
                          <a:cs typeface="Arial" pitchFamily="34" charset="0"/>
                        </a:rPr>
                      </a:br>
                      <a:r>
                        <a:rPr lang="en-US" altLang="ko-KR" sz="1400" b="1" baseline="0" dirty="0">
                          <a:solidFill>
                            <a:schemeClr val="bg1"/>
                          </a:solidFill>
                          <a:latin typeface="+mn-lt"/>
                          <a:cs typeface="Arial" pitchFamily="34" charset="0"/>
                        </a:rPr>
                        <a:t>(iDempiere ERP Consulting)</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Intelex Systems</a:t>
                      </a:r>
                      <a:r>
                        <a:rPr lang="en-US" altLang="ko-KR" sz="1400" b="1" baseline="0" dirty="0">
                          <a:solidFill>
                            <a:schemeClr val="bg1"/>
                          </a:solidFill>
                          <a:latin typeface="+mn-lt"/>
                          <a:cs typeface="Arial" pitchFamily="34" charset="0"/>
                        </a:rPr>
                        <a:t> Inc, USA </a:t>
                      </a:r>
                      <a:br>
                        <a:rPr lang="en-US" altLang="ko-KR" sz="1400" b="1" baseline="0" dirty="0">
                          <a:solidFill>
                            <a:schemeClr val="bg1"/>
                          </a:solidFill>
                          <a:latin typeface="+mn-lt"/>
                          <a:cs typeface="Arial" pitchFamily="34" charset="0"/>
                        </a:rPr>
                      </a:br>
                      <a:r>
                        <a:rPr lang="en-US" altLang="ko-KR" sz="1400" b="1" baseline="0" dirty="0">
                          <a:solidFill>
                            <a:schemeClr val="bg1"/>
                          </a:solidFill>
                          <a:latin typeface="+mn-lt"/>
                          <a:cs typeface="Arial" pitchFamily="34" charset="0"/>
                        </a:rPr>
                        <a:t>(iDempiere ERP Consulting)</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Bluelan Networks Pvt Ltd</a:t>
                      </a:r>
                      <a:r>
                        <a:rPr lang="en-US" altLang="ko-KR" sz="1400" b="1" baseline="0" dirty="0">
                          <a:solidFill>
                            <a:schemeClr val="bg1"/>
                          </a:solidFill>
                          <a:latin typeface="+mn-lt"/>
                          <a:cs typeface="Arial" pitchFamily="34" charset="0"/>
                        </a:rPr>
                        <a:t>, India</a:t>
                      </a:r>
                      <a:br>
                        <a:rPr lang="en-US" altLang="ko-KR" sz="1400" b="1" baseline="0" dirty="0">
                          <a:solidFill>
                            <a:schemeClr val="bg1"/>
                          </a:solidFill>
                          <a:latin typeface="+mn-lt"/>
                          <a:cs typeface="Arial" pitchFamily="34" charset="0"/>
                        </a:rPr>
                      </a:br>
                      <a:r>
                        <a:rPr lang="en-US" altLang="ko-KR" sz="1400" b="1" baseline="0" dirty="0">
                          <a:solidFill>
                            <a:schemeClr val="bg1"/>
                          </a:solidFill>
                          <a:latin typeface="+mn-lt"/>
                          <a:cs typeface="Arial" pitchFamily="34" charset="0"/>
                        </a:rPr>
                        <a:t>(ERP)</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1423117">
                <a:tc>
                  <a:txBody>
                    <a:bodyPr/>
                    <a:lstStyle/>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r>
                        <a:rPr lang="en-US" altLang="ko-KR" sz="1400" dirty="0">
                          <a:solidFill>
                            <a:schemeClr val="tx1">
                              <a:lumMod val="75000"/>
                              <a:lumOff val="25000"/>
                            </a:schemeClr>
                          </a:solidFill>
                          <a:latin typeface="+mn-lt"/>
                          <a:cs typeface="Arial" pitchFamily="34" charset="0"/>
                        </a:rPr>
                        <a:t>We have provided iDempiere</a:t>
                      </a:r>
                      <a:r>
                        <a:rPr lang="en-US" altLang="ko-KR" sz="1400" baseline="0" dirty="0">
                          <a:solidFill>
                            <a:schemeClr val="tx1">
                              <a:lumMod val="75000"/>
                              <a:lumOff val="25000"/>
                            </a:schemeClr>
                          </a:solidFill>
                          <a:latin typeface="+mn-lt"/>
                          <a:cs typeface="Arial" pitchFamily="34" charset="0"/>
                        </a:rPr>
                        <a:t> ERP Consulting to Interbrand SAL, Lebanon.</a:t>
                      </a: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endParaRPr lang="en-US" altLang="ko-KR" sz="1400" baseline="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r>
                        <a:rPr lang="en-US" altLang="ko-KR" sz="1400" baseline="0" dirty="0">
                          <a:solidFill>
                            <a:schemeClr val="tx1">
                              <a:lumMod val="75000"/>
                              <a:lumOff val="25000"/>
                            </a:schemeClr>
                          </a:solidFill>
                          <a:latin typeface="+mn-lt"/>
                          <a:cs typeface="Arial" pitchFamily="34" charset="0"/>
                        </a:rPr>
                        <a:t>Interbrand SAL was established in the 1960s in Dbayeh, Lebanon by the late Andre Tabourian, as the first licensee in the world of Libby McNeil &amp; Libby of Chicago. </a:t>
                      </a: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endParaRPr lang="en-US" altLang="ko-KR" sz="1400" baseline="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r>
                        <a:rPr lang="en-US" altLang="ko-KR" sz="1400" baseline="0" dirty="0">
                          <a:solidFill>
                            <a:schemeClr val="tx1">
                              <a:lumMod val="75000"/>
                              <a:lumOff val="25000"/>
                            </a:schemeClr>
                          </a:solidFill>
                          <a:latin typeface="+mn-lt"/>
                          <a:cs typeface="Arial" pitchFamily="34" charset="0"/>
                        </a:rPr>
                        <a:t>Interbrand has traditionally been a major player in the juice, ketchup, canned fruits and vegetables categories in Lebanon. </a:t>
                      </a:r>
                    </a:p>
                    <a:p>
                      <a:pPr algn="l">
                        <a:buFont typeface="Arial" pitchFamily="34" charset="0"/>
                        <a:buNone/>
                      </a:pPr>
                      <a:endParaRPr lang="en-US" altLang="ko-KR" sz="1400" baseline="0" dirty="0">
                        <a:solidFill>
                          <a:schemeClr val="tx1">
                            <a:lumMod val="75000"/>
                            <a:lumOff val="25000"/>
                          </a:schemeClr>
                        </a:solidFill>
                        <a:latin typeface="+mn-lt"/>
                        <a:cs typeface="Arial" pitchFamily="34" charset="0"/>
                      </a:endParaRPr>
                    </a:p>
                    <a:p>
                      <a:pPr algn="l">
                        <a:buFont typeface="Arial" pitchFamily="34" charset="0"/>
                        <a:buNone/>
                      </a:pPr>
                      <a:r>
                        <a:rPr lang="en-US" altLang="ko-KR" sz="1400" baseline="0" dirty="0">
                          <a:solidFill>
                            <a:schemeClr val="tx1">
                              <a:lumMod val="75000"/>
                              <a:lumOff val="25000"/>
                            </a:schemeClr>
                          </a:solidFill>
                          <a:latin typeface="+mn-lt"/>
                          <a:cs typeface="Arial" pitchFamily="34" charset="0"/>
                        </a:rPr>
                        <a:t>Following are the main modules covered in consulting (Technical &amp; Functional)</a:t>
                      </a:r>
                    </a:p>
                    <a:p>
                      <a:pPr algn="l">
                        <a:buFont typeface="Arial" pitchFamily="34" charset="0"/>
                        <a:buNone/>
                      </a:pPr>
                      <a:endParaRPr lang="en-US" altLang="ko-KR" sz="1400" baseline="0" dirty="0">
                        <a:solidFill>
                          <a:schemeClr val="tx1">
                            <a:lumMod val="75000"/>
                            <a:lumOff val="25000"/>
                          </a:schemeClr>
                        </a:solidFill>
                        <a:latin typeface="+mn-lt"/>
                        <a:cs typeface="Arial" pitchFamily="34" charset="0"/>
                      </a:endParaRP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Procurement Planning</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Warehouse Management System</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Sales and Distribution</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Manufacturing</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Project Management</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Vehicle Management</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Barcode Inventory Management</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Accounting / Finance</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r>
                        <a:rPr lang="en-US" altLang="ko-KR" sz="1400" dirty="0">
                          <a:solidFill>
                            <a:schemeClr val="tx1">
                              <a:lumMod val="75000"/>
                              <a:lumOff val="25000"/>
                            </a:schemeClr>
                          </a:solidFill>
                          <a:latin typeface="+mn-lt"/>
                          <a:cs typeface="Arial" pitchFamily="34" charset="0"/>
                        </a:rPr>
                        <a:t>We have provided iDempiere</a:t>
                      </a:r>
                      <a:r>
                        <a:rPr lang="en-US" altLang="ko-KR" sz="1400" baseline="0" dirty="0">
                          <a:solidFill>
                            <a:schemeClr val="tx1">
                              <a:lumMod val="75000"/>
                              <a:lumOff val="25000"/>
                            </a:schemeClr>
                          </a:solidFill>
                          <a:latin typeface="+mn-lt"/>
                          <a:cs typeface="Arial" pitchFamily="34" charset="0"/>
                        </a:rPr>
                        <a:t> ERP Consulting to Intelex Systems Inc, USA.</a:t>
                      </a: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endParaRPr lang="en-US" altLang="ko-KR" sz="1400" baseline="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r>
                        <a:rPr lang="en-US" altLang="ko-KR" sz="1400" baseline="0" dirty="0">
                          <a:solidFill>
                            <a:schemeClr val="tx1">
                              <a:lumMod val="75000"/>
                              <a:lumOff val="25000"/>
                            </a:schemeClr>
                          </a:solidFill>
                          <a:latin typeface="+mn-lt"/>
                          <a:cs typeface="Arial" pitchFamily="34" charset="0"/>
                        </a:rPr>
                        <a:t>Intelex Systems is a leading technology consulting, IT services and Right sourcing solutions company, delivering technology driven business solutions that meet strategic objectives of our clients.</a:t>
                      </a: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endParaRPr lang="en-US" altLang="ko-KR" sz="1400" baseline="0" dirty="0">
                        <a:solidFill>
                          <a:schemeClr val="tx1">
                            <a:lumMod val="75000"/>
                            <a:lumOff val="25000"/>
                          </a:schemeClr>
                        </a:solidFill>
                        <a:latin typeface="+mn-lt"/>
                        <a:cs typeface="Arial" pitchFamily="34" charset="0"/>
                      </a:endParaRPr>
                    </a:p>
                    <a:p>
                      <a:pPr algn="l">
                        <a:buFont typeface="Arial" pitchFamily="34" charset="0"/>
                        <a:buNone/>
                      </a:pPr>
                      <a:r>
                        <a:rPr lang="en-US" altLang="ko-KR" sz="1400" baseline="0" dirty="0">
                          <a:solidFill>
                            <a:schemeClr val="tx1">
                              <a:lumMod val="75000"/>
                              <a:lumOff val="25000"/>
                            </a:schemeClr>
                          </a:solidFill>
                          <a:latin typeface="+mn-lt"/>
                          <a:cs typeface="Arial" pitchFamily="34" charset="0"/>
                        </a:rPr>
                        <a:t>Following are the main modules covered in consulting (Technical &amp; Functional)</a:t>
                      </a:r>
                    </a:p>
                    <a:p>
                      <a:pPr algn="l">
                        <a:buFont typeface="Arial" pitchFamily="34" charset="0"/>
                        <a:buNone/>
                      </a:pPr>
                      <a:endParaRPr lang="en-US" altLang="ko-KR" sz="1400" baseline="0" dirty="0">
                        <a:solidFill>
                          <a:schemeClr val="tx1">
                            <a:lumMod val="75000"/>
                            <a:lumOff val="25000"/>
                          </a:schemeClr>
                        </a:solidFill>
                        <a:latin typeface="+mn-lt"/>
                        <a:cs typeface="Arial" pitchFamily="34" charset="0"/>
                      </a:endParaRP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Procurement Planning</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Warehouse Management System</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Sales and Distribution</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Manufacturing</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a:r>
                        <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Arial Unicode MS"/>
                          <a:cs typeface="Arial" pitchFamily="34" charset="0"/>
                        </a:rPr>
                        <a:t>We have provided Trading and Distribution software to Bluelan Networks Pvt Ltd, India.</a:t>
                      </a:r>
                    </a:p>
                    <a:p>
                      <a:pPr algn="l"/>
                      <a:endPar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Arial Unicode MS"/>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dirty="0">
                          <a:solidFill>
                            <a:schemeClr val="tx1">
                              <a:lumMod val="75000"/>
                              <a:lumOff val="25000"/>
                            </a:schemeClr>
                          </a:solidFill>
                          <a:latin typeface="+mn-lt"/>
                          <a:cs typeface="Arial" pitchFamily="34" charset="0"/>
                        </a:rPr>
                        <a:t>Bluelan Networks (P) Ltd is a company built on the foundations of IT in the Enterprise. With decades of expertise and unparalleled support, our global clientele count on us to architect and converge resources into maximized productivity. Paramount clientele satisfaction, no less. Our commitment to you is simple, help you grow  </a:t>
                      </a: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dirty="0">
                        <a:solidFill>
                          <a:schemeClr val="tx1">
                            <a:lumMod val="75000"/>
                            <a:lumOff val="25000"/>
                          </a:schemeClr>
                        </a:solidFill>
                        <a:latin typeface="+mn-lt"/>
                        <a:cs typeface="Arial" pitchFamily="34" charset="0"/>
                      </a:endParaRP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Procurement Planning</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Warehouse Management System</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Sales and Distribution </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Accounting / Finance</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0734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Client Project Details</a:t>
            </a:r>
          </a:p>
        </p:txBody>
      </p:sp>
      <p:graphicFrame>
        <p:nvGraphicFramePr>
          <p:cNvPr id="5" name="Table 4">
            <a:extLst>
              <a:ext uri="{FF2B5EF4-FFF2-40B4-BE49-F238E27FC236}">
                <a16:creationId xmlns:a16="http://schemas.microsoft.com/office/drawing/2014/main" id="{E87EA618-73AA-49AC-B2A5-4A0B20D2FC42}"/>
              </a:ext>
            </a:extLst>
          </p:cNvPr>
          <p:cNvGraphicFramePr>
            <a:graphicFrameLocks noGrp="1"/>
          </p:cNvGraphicFramePr>
          <p:nvPr>
            <p:extLst>
              <p:ext uri="{D42A27DB-BD31-4B8C-83A1-F6EECF244321}">
                <p14:modId xmlns:p14="http://schemas.microsoft.com/office/powerpoint/2010/main" val="603778164"/>
              </p:ext>
            </p:extLst>
          </p:nvPr>
        </p:nvGraphicFramePr>
        <p:xfrm>
          <a:off x="232013" y="1168259"/>
          <a:ext cx="11723427" cy="4723934"/>
        </p:xfrm>
        <a:graphic>
          <a:graphicData uri="http://schemas.openxmlformats.org/drawingml/2006/table">
            <a:tbl>
              <a:tblPr firstRow="1" bandRow="1">
                <a:tableStyleId>{5940675A-B579-460E-94D1-54222C63F5DA}</a:tableStyleId>
              </a:tblPr>
              <a:tblGrid>
                <a:gridCol w="3907809">
                  <a:extLst>
                    <a:ext uri="{9D8B030D-6E8A-4147-A177-3AD203B41FA5}">
                      <a16:colId xmlns:a16="http://schemas.microsoft.com/office/drawing/2014/main" val="20000"/>
                    </a:ext>
                  </a:extLst>
                </a:gridCol>
                <a:gridCol w="3907809">
                  <a:extLst>
                    <a:ext uri="{9D8B030D-6E8A-4147-A177-3AD203B41FA5}">
                      <a16:colId xmlns:a16="http://schemas.microsoft.com/office/drawing/2014/main" val="20001"/>
                    </a:ext>
                  </a:extLst>
                </a:gridCol>
                <a:gridCol w="3907809">
                  <a:extLst>
                    <a:ext uri="{9D8B030D-6E8A-4147-A177-3AD203B41FA5}">
                      <a16:colId xmlns:a16="http://schemas.microsoft.com/office/drawing/2014/main" val="20003"/>
                    </a:ext>
                  </a:extLst>
                </a:gridCol>
              </a:tblGrid>
              <a:tr h="57865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IEB Solutions</a:t>
                      </a:r>
                      <a:r>
                        <a:rPr lang="en-US" altLang="ko-KR" sz="1400" b="1" baseline="0" dirty="0">
                          <a:solidFill>
                            <a:schemeClr val="bg1"/>
                          </a:solidFill>
                          <a:latin typeface="+mn-lt"/>
                          <a:cs typeface="Arial" pitchFamily="34" charset="0"/>
                        </a:rPr>
                        <a:t>, India</a:t>
                      </a:r>
                      <a:br>
                        <a:rPr lang="en-US" altLang="ko-KR" sz="1400" b="1" baseline="0" dirty="0">
                          <a:solidFill>
                            <a:schemeClr val="bg1"/>
                          </a:solidFill>
                          <a:latin typeface="+mn-lt"/>
                          <a:cs typeface="Arial" pitchFamily="34" charset="0"/>
                        </a:rPr>
                      </a:br>
                      <a:r>
                        <a:rPr lang="en-US" altLang="ko-KR" sz="1400" b="1" baseline="0" dirty="0">
                          <a:solidFill>
                            <a:schemeClr val="bg1"/>
                          </a:solidFill>
                          <a:latin typeface="+mn-lt"/>
                          <a:cs typeface="Arial" pitchFamily="34" charset="0"/>
                        </a:rPr>
                        <a:t>(ADempiere ERP Consulting)</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Fulfillmen</a:t>
                      </a:r>
                      <a:r>
                        <a:rPr lang="en-US" altLang="ko-KR" sz="1400" b="1" baseline="0" dirty="0">
                          <a:solidFill>
                            <a:schemeClr val="bg1"/>
                          </a:solidFill>
                          <a:latin typeface="+mn-lt"/>
                          <a:cs typeface="Arial" pitchFamily="34" charset="0"/>
                        </a:rPr>
                        <a:t>, China </a:t>
                      </a:r>
                      <a:br>
                        <a:rPr lang="en-US" altLang="ko-KR" sz="1400" b="1" baseline="0" dirty="0">
                          <a:solidFill>
                            <a:schemeClr val="bg1"/>
                          </a:solidFill>
                          <a:latin typeface="+mn-lt"/>
                          <a:cs typeface="Arial" pitchFamily="34" charset="0"/>
                        </a:rPr>
                      </a:br>
                      <a:r>
                        <a:rPr lang="en-US" altLang="ko-KR" sz="1400" b="1" baseline="0" dirty="0">
                          <a:solidFill>
                            <a:schemeClr val="bg1"/>
                          </a:solidFill>
                          <a:latin typeface="+mn-lt"/>
                          <a:cs typeface="Arial" pitchFamily="34" charset="0"/>
                        </a:rPr>
                        <a:t>(3PL)</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FwRun</a:t>
                      </a:r>
                      <a:r>
                        <a:rPr lang="en-US" altLang="ko-KR" sz="1400" b="1" baseline="0" dirty="0">
                          <a:solidFill>
                            <a:schemeClr val="bg1"/>
                          </a:solidFill>
                          <a:latin typeface="+mn-lt"/>
                          <a:cs typeface="Arial" pitchFamily="34" charset="0"/>
                        </a:rPr>
                        <a:t>, Egypt</a:t>
                      </a:r>
                      <a:br>
                        <a:rPr lang="en-US" altLang="ko-KR" sz="1400" b="1" baseline="0" dirty="0">
                          <a:solidFill>
                            <a:schemeClr val="bg1"/>
                          </a:solidFill>
                          <a:latin typeface="+mn-lt"/>
                          <a:cs typeface="Arial" pitchFamily="34" charset="0"/>
                        </a:rPr>
                      </a:br>
                      <a:r>
                        <a:rPr lang="en-US" altLang="ko-KR" sz="1400" b="1" baseline="0" dirty="0">
                          <a:solidFill>
                            <a:schemeClr val="bg1"/>
                          </a:solidFill>
                          <a:latin typeface="+mn-lt"/>
                          <a:cs typeface="Arial" pitchFamily="34" charset="0"/>
                        </a:rPr>
                        <a:t>(3PL)</a:t>
                      </a:r>
                      <a:endParaRPr lang="ko-KR" altLang="en-US" sz="14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2707939">
                <a:tc>
                  <a:txBody>
                    <a:bodyPr/>
                    <a:lstStyle/>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r>
                        <a:rPr lang="en-US" altLang="ko-KR" sz="1400" dirty="0">
                          <a:solidFill>
                            <a:schemeClr val="tx1">
                              <a:lumMod val="75000"/>
                              <a:lumOff val="25000"/>
                            </a:schemeClr>
                          </a:solidFill>
                          <a:latin typeface="+mn-lt"/>
                          <a:cs typeface="Arial" pitchFamily="34" charset="0"/>
                        </a:rPr>
                        <a:t>We have provided ADempiere</a:t>
                      </a:r>
                      <a:r>
                        <a:rPr lang="en-US" altLang="ko-KR" sz="1400" baseline="0" dirty="0">
                          <a:solidFill>
                            <a:schemeClr val="tx1">
                              <a:lumMod val="75000"/>
                              <a:lumOff val="25000"/>
                            </a:schemeClr>
                          </a:solidFill>
                          <a:latin typeface="+mn-lt"/>
                          <a:cs typeface="Arial" pitchFamily="34" charset="0"/>
                        </a:rPr>
                        <a:t> ERP Consulting to IEB Solutions, India.</a:t>
                      </a: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endParaRPr lang="en-US" altLang="ko-KR" sz="1400" baseline="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r>
                        <a:rPr lang="en-US" altLang="ko-KR" sz="1400" baseline="0" dirty="0">
                          <a:solidFill>
                            <a:schemeClr val="tx1">
                              <a:lumMod val="75000"/>
                              <a:lumOff val="25000"/>
                            </a:schemeClr>
                          </a:solidFill>
                          <a:latin typeface="+mn-lt"/>
                          <a:cs typeface="Arial" pitchFamily="34" charset="0"/>
                        </a:rPr>
                        <a:t>IEB Solutions offers a comprehensive array of IT Solutions and Services for small, medium to large companies in both the private and public sectors.</a:t>
                      </a:r>
                    </a:p>
                    <a:p>
                      <a:pPr marL="0" marR="0" indent="0" algn="l" defTabSz="914423" rtl="0" eaLnBrk="1" fontAlgn="auto" latinLnBrk="0" hangingPunct="1">
                        <a:lnSpc>
                          <a:spcPct val="100000"/>
                        </a:lnSpc>
                        <a:spcBef>
                          <a:spcPts val="0"/>
                        </a:spcBef>
                        <a:spcAft>
                          <a:spcPts val="0"/>
                        </a:spcAft>
                        <a:buClrTx/>
                        <a:buSzTx/>
                        <a:buFont typeface="Arial" pitchFamily="34" charset="0"/>
                        <a:buNone/>
                        <a:tabLst/>
                        <a:defRPr/>
                      </a:pPr>
                      <a:endParaRPr lang="en-US" altLang="ko-KR" sz="1400" baseline="0" dirty="0">
                        <a:solidFill>
                          <a:schemeClr val="tx1">
                            <a:lumMod val="75000"/>
                            <a:lumOff val="25000"/>
                          </a:schemeClr>
                        </a:solidFill>
                        <a:latin typeface="+mn-lt"/>
                        <a:cs typeface="Arial" pitchFamily="34" charset="0"/>
                      </a:endParaRPr>
                    </a:p>
                    <a:p>
                      <a:pPr algn="l">
                        <a:buFont typeface="Arial" pitchFamily="34" charset="0"/>
                        <a:buNone/>
                      </a:pPr>
                      <a:r>
                        <a:rPr lang="en-US" altLang="ko-KR" sz="1400" baseline="0" dirty="0">
                          <a:solidFill>
                            <a:schemeClr val="tx1">
                              <a:lumMod val="75000"/>
                              <a:lumOff val="25000"/>
                            </a:schemeClr>
                          </a:solidFill>
                          <a:latin typeface="+mn-lt"/>
                          <a:cs typeface="Arial" pitchFamily="34" charset="0"/>
                        </a:rPr>
                        <a:t>Following are the main modules covered in consulting</a:t>
                      </a:r>
                    </a:p>
                    <a:p>
                      <a:pPr algn="l">
                        <a:buFont typeface="Arial" pitchFamily="34" charset="0"/>
                        <a:buNone/>
                      </a:pPr>
                      <a:endParaRPr lang="en-US" altLang="ko-KR" sz="1400" baseline="0" dirty="0">
                        <a:solidFill>
                          <a:schemeClr val="tx1">
                            <a:lumMod val="75000"/>
                            <a:lumOff val="25000"/>
                          </a:schemeClr>
                        </a:solidFill>
                        <a:latin typeface="+mn-lt"/>
                        <a:cs typeface="Arial" pitchFamily="34" charset="0"/>
                      </a:endParaRP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Procurement Planning</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Warehouse Management System</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Sales and Distribution</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Manufacturing</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Project Management</a:t>
                      </a:r>
                    </a:p>
                    <a:p>
                      <a:pPr algn="l">
                        <a:buFont typeface="Arial" pitchFamily="34" charset="0"/>
                        <a:buChar char="•"/>
                      </a:pPr>
                      <a:r>
                        <a:rPr lang="en-US" altLang="ko-KR" sz="1400" baseline="0" dirty="0">
                          <a:solidFill>
                            <a:schemeClr val="tx1">
                              <a:lumMod val="75000"/>
                              <a:lumOff val="25000"/>
                            </a:schemeClr>
                          </a:solidFill>
                          <a:latin typeface="+mn-lt"/>
                          <a:cs typeface="Arial" pitchFamily="34" charset="0"/>
                        </a:rPr>
                        <a:t> Accounting / Finance</a:t>
                      </a:r>
                    </a:p>
                    <a:p>
                      <a:pPr algn="l">
                        <a:buFont typeface="Arial" pitchFamily="34" charset="0"/>
                        <a:buNone/>
                      </a:pPr>
                      <a:endParaRPr lang="en-US" altLang="ko-KR" sz="1400" baseline="0" dirty="0">
                        <a:solidFill>
                          <a:schemeClr val="tx1">
                            <a:lumMod val="75000"/>
                            <a:lumOff val="25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mn-ea"/>
                          <a:cs typeface="Arial" pitchFamily="34" charset="0"/>
                        </a:rPr>
                        <a:t>We have provided 3PL software to Fulfillmen, China.</a:t>
                      </a:r>
                    </a:p>
                    <a:p>
                      <a:pPr algn="l"/>
                      <a:endPar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mn-ea"/>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dirty="0">
                          <a:solidFill>
                            <a:schemeClr val="tx1">
                              <a:lumMod val="75000"/>
                              <a:lumOff val="25000"/>
                            </a:schemeClr>
                          </a:solidFill>
                          <a:latin typeface="+mn-lt"/>
                          <a:cs typeface="Arial" pitchFamily="34" charset="0"/>
                        </a:rPr>
                        <a:t>Fulfillmen is most reliable order fulfillment services from Fulfillmen. Stop Wasting Time on Shipments. You send &gt; We Stock. You Sell &gt; We </a:t>
                      </a:r>
                      <a:r>
                        <a:rPr lang="en-US" altLang="ko-KR" sz="1400" dirty="0" err="1">
                          <a:solidFill>
                            <a:schemeClr val="tx1">
                              <a:lumMod val="75000"/>
                              <a:lumOff val="25000"/>
                            </a:schemeClr>
                          </a:solidFill>
                          <a:latin typeface="+mn-lt"/>
                          <a:cs typeface="Arial" pitchFamily="34" charset="0"/>
                        </a:rPr>
                        <a:t>Ship.We</a:t>
                      </a:r>
                      <a:r>
                        <a:rPr lang="en-US" altLang="ko-KR" sz="1400" dirty="0">
                          <a:solidFill>
                            <a:schemeClr val="tx1">
                              <a:lumMod val="75000"/>
                              <a:lumOff val="25000"/>
                            </a:schemeClr>
                          </a:solidFill>
                          <a:latin typeface="+mn-lt"/>
                          <a:cs typeface="Arial" pitchFamily="34" charset="0"/>
                        </a:rPr>
                        <a:t> Make Ecommerce Fulfillment Easier For </a:t>
                      </a:r>
                      <a:r>
                        <a:rPr lang="en-US" altLang="ko-KR" sz="1400" dirty="0" err="1">
                          <a:solidFill>
                            <a:schemeClr val="tx1">
                              <a:lumMod val="75000"/>
                              <a:lumOff val="25000"/>
                            </a:schemeClr>
                          </a:solidFill>
                          <a:latin typeface="+mn-lt"/>
                          <a:cs typeface="Arial" pitchFamily="34" charset="0"/>
                        </a:rPr>
                        <a:t>you.Free</a:t>
                      </a:r>
                      <a:r>
                        <a:rPr lang="en-US" altLang="ko-KR" sz="1400" dirty="0">
                          <a:solidFill>
                            <a:schemeClr val="tx1">
                              <a:lumMod val="75000"/>
                              <a:lumOff val="25000"/>
                            </a:schemeClr>
                          </a:solidFill>
                          <a:latin typeface="+mn-lt"/>
                          <a:cs typeface="Arial" pitchFamily="34" charset="0"/>
                        </a:rPr>
                        <a:t> OMS/WMS Software and Advanced API to connect your sales platforms</a:t>
                      </a: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Following are the main modules covered in software</a:t>
                      </a: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baseline="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Inbound Operations</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Warehouse Management System</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Outbound Operations</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Material Return</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Barcode Inventory Management</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Finance / Accounting</a:t>
                      </a:r>
                      <a:endParaRPr lang="ko-KR" altLang="en-US" sz="1400" dirty="0">
                        <a:solidFill>
                          <a:schemeClr val="tx1">
                            <a:lumMod val="75000"/>
                            <a:lumOff val="25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mn-ea"/>
                          <a:cs typeface="Arial" pitchFamily="34" charset="0"/>
                        </a:rPr>
                        <a:t>We have provided 3PL software to FwRun, Egypt.</a:t>
                      </a:r>
                    </a:p>
                    <a:p>
                      <a:pPr algn="l"/>
                      <a:endParaRPr kumimoji="0" lang="en-US" altLang="ko-KR" sz="1400" b="0" i="0" u="none" strike="noStrike" kern="1200" cap="none" spc="0" normalizeH="0" baseline="0" noProof="0" dirty="0">
                        <a:ln>
                          <a:noFill/>
                        </a:ln>
                        <a:solidFill>
                          <a:schemeClr val="tx1">
                            <a:lumMod val="75000"/>
                            <a:lumOff val="25000"/>
                          </a:schemeClr>
                        </a:solidFill>
                        <a:effectLst/>
                        <a:uLnTx/>
                        <a:uFillTx/>
                        <a:latin typeface="+mn-lt"/>
                        <a:ea typeface="+mn-ea"/>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dirty="0">
                          <a:solidFill>
                            <a:schemeClr val="tx1">
                              <a:lumMod val="75000"/>
                              <a:lumOff val="25000"/>
                            </a:schemeClr>
                          </a:solidFill>
                          <a:latin typeface="+mn-lt"/>
                          <a:cs typeface="Arial" pitchFamily="34" charset="0"/>
                        </a:rPr>
                        <a:t> Fwrun is a full-service order fulfillment company. We are dedicated to providing our customers the best drop shipping and order fulfillment experience possible. Enabling them to reach new markets.</a:t>
                      </a: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Following are the main modules covered in software</a:t>
                      </a:r>
                    </a:p>
                    <a:p>
                      <a:pPr marL="0" marR="0" indent="0" algn="l" defTabSz="914423" rtl="0" eaLnBrk="1" fontAlgn="auto" latinLnBrk="0" hangingPunct="1">
                        <a:lnSpc>
                          <a:spcPct val="100000"/>
                        </a:lnSpc>
                        <a:spcBef>
                          <a:spcPts val="0"/>
                        </a:spcBef>
                        <a:spcAft>
                          <a:spcPts val="0"/>
                        </a:spcAft>
                        <a:buClrTx/>
                        <a:buSzTx/>
                        <a:buFontTx/>
                        <a:buNone/>
                        <a:tabLst/>
                        <a:defRPr/>
                      </a:pPr>
                      <a:endParaRPr lang="en-US" altLang="ko-KR" sz="1400" baseline="0" dirty="0">
                        <a:solidFill>
                          <a:schemeClr val="tx1">
                            <a:lumMod val="75000"/>
                            <a:lumOff val="25000"/>
                          </a:schemeClr>
                        </a:solidFill>
                        <a:latin typeface="+mn-lt"/>
                        <a:cs typeface="Arial" pitchFamily="34" charset="0"/>
                      </a:endParaRP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Inbound Operations</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Warehouse Management System</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Outbound Operations</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Material Return</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Barcode Inventory Management</a:t>
                      </a:r>
                    </a:p>
                    <a:p>
                      <a:pPr marL="0" marR="0" indent="0" algn="l" defTabSz="914423" rtl="0" eaLnBrk="1" fontAlgn="auto" latinLnBrk="0" hangingPunct="1">
                        <a:lnSpc>
                          <a:spcPct val="100000"/>
                        </a:lnSpc>
                        <a:spcBef>
                          <a:spcPts val="0"/>
                        </a:spcBef>
                        <a:spcAft>
                          <a:spcPts val="0"/>
                        </a:spcAft>
                        <a:buClrTx/>
                        <a:buSzTx/>
                        <a:buFont typeface="Arial" pitchFamily="34" charset="0"/>
                        <a:buChar char="•"/>
                        <a:tabLst/>
                        <a:defRPr/>
                      </a:pPr>
                      <a:r>
                        <a:rPr lang="en-US" altLang="ko-KR" sz="1400" baseline="0" dirty="0">
                          <a:solidFill>
                            <a:schemeClr val="tx1">
                              <a:lumMod val="75000"/>
                              <a:lumOff val="25000"/>
                            </a:schemeClr>
                          </a:solidFill>
                          <a:latin typeface="+mn-lt"/>
                          <a:cs typeface="Arial" pitchFamily="34" charset="0"/>
                        </a:rPr>
                        <a:t> Finance / Accounting</a:t>
                      </a:r>
                      <a:endParaRPr lang="ko-KR" altLang="en-US" sz="1400" dirty="0">
                        <a:solidFill>
                          <a:schemeClr val="tx1">
                            <a:lumMod val="75000"/>
                            <a:lumOff val="25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0734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3303512" y="477232"/>
            <a:ext cx="5074699" cy="1107996"/>
          </a:xfrm>
          <a:prstGeom prst="rect">
            <a:avLst/>
          </a:prstGeom>
          <a:noFill/>
        </p:spPr>
        <p:txBody>
          <a:bodyPr wrap="square" rtlCol="0" anchor="ctr">
            <a:spAutoFit/>
          </a:bodyPr>
          <a:lstStyle/>
          <a:p>
            <a:pPr algn="ctr"/>
            <a:r>
              <a:rPr lang="en-US" altLang="ko-KR" sz="6600" b="1" dirty="0">
                <a:cs typeface="Arial" pitchFamily="34" charset="0"/>
              </a:rPr>
              <a:t>Thank You!</a:t>
            </a:r>
            <a:endParaRPr lang="ko-KR" altLang="en-US" sz="6600" b="1" dirty="0">
              <a:cs typeface="Arial" pitchFamily="34" charset="0"/>
            </a:endParaRPr>
          </a:p>
        </p:txBody>
      </p:sp>
      <p:sp>
        <p:nvSpPr>
          <p:cNvPr id="153" name="Freeform 3">
            <a:extLst>
              <a:ext uri="{FF2B5EF4-FFF2-40B4-BE49-F238E27FC236}">
                <a16:creationId xmlns:a16="http://schemas.microsoft.com/office/drawing/2014/main" id="{06B70A84-63C0-439E-842B-B5871DE2FE84}"/>
              </a:ext>
            </a:extLst>
          </p:cNvPr>
          <p:cNvSpPr/>
          <p:nvPr/>
        </p:nvSpPr>
        <p:spPr>
          <a:xfrm flipH="1">
            <a:off x="3487073" y="3169833"/>
            <a:ext cx="1528712" cy="2104599"/>
          </a:xfrm>
          <a:custGeom>
            <a:avLst/>
            <a:gdLst>
              <a:gd name="connsiteX0" fmla="*/ 2614174 w 2816128"/>
              <a:gd name="connsiteY0" fmla="*/ 72928 h 3814675"/>
              <a:gd name="connsiteX1" fmla="*/ 2322464 w 2816128"/>
              <a:gd name="connsiteY1" fmla="*/ 0 h 3814675"/>
              <a:gd name="connsiteX2" fmla="*/ 2193438 w 2816128"/>
              <a:gd name="connsiteY2" fmla="*/ 185124 h 3814675"/>
              <a:gd name="connsiteX3" fmla="*/ 2114901 w 2816128"/>
              <a:gd name="connsiteY3" fmla="*/ 201953 h 3814675"/>
              <a:gd name="connsiteX4" fmla="*/ 2142950 w 2816128"/>
              <a:gd name="connsiteY4" fmla="*/ 314150 h 3814675"/>
              <a:gd name="connsiteX5" fmla="*/ 2047583 w 2816128"/>
              <a:gd name="connsiteY5" fmla="*/ 482444 h 3814675"/>
              <a:gd name="connsiteX6" fmla="*/ 2159779 w 2816128"/>
              <a:gd name="connsiteY6" fmla="*/ 734886 h 3814675"/>
              <a:gd name="connsiteX7" fmla="*/ 2030754 w 2816128"/>
              <a:gd name="connsiteY7" fmla="*/ 779764 h 3814675"/>
              <a:gd name="connsiteX8" fmla="*/ 1997095 w 2816128"/>
              <a:gd name="connsiteY8" fmla="*/ 847082 h 3814675"/>
              <a:gd name="connsiteX9" fmla="*/ 1997095 w 2816128"/>
              <a:gd name="connsiteY9" fmla="*/ 734886 h 3814675"/>
              <a:gd name="connsiteX10" fmla="*/ 1946606 w 2816128"/>
              <a:gd name="connsiteY10" fmla="*/ 695617 h 3814675"/>
              <a:gd name="connsiteX11" fmla="*/ 1772702 w 2816128"/>
              <a:gd name="connsiteY11" fmla="*/ 746105 h 3814675"/>
              <a:gd name="connsiteX12" fmla="*/ 1402454 w 2816128"/>
              <a:gd name="connsiteY12" fmla="*/ 605860 h 3814675"/>
              <a:gd name="connsiteX13" fmla="*/ 1705384 w 2816128"/>
              <a:gd name="connsiteY13" fmla="*/ 1178061 h 3814675"/>
              <a:gd name="connsiteX14" fmla="*/ 1800751 w 2816128"/>
              <a:gd name="connsiteY14" fmla="*/ 1250989 h 3814675"/>
              <a:gd name="connsiteX15" fmla="*/ 1649286 w 2816128"/>
              <a:gd name="connsiteY15" fmla="*/ 1475381 h 3814675"/>
              <a:gd name="connsiteX16" fmla="*/ 1727824 w 2816128"/>
              <a:gd name="connsiteY16" fmla="*/ 1694164 h 3814675"/>
              <a:gd name="connsiteX17" fmla="*/ 1817581 w 2816128"/>
              <a:gd name="connsiteY17" fmla="*/ 1688555 h 3814675"/>
              <a:gd name="connsiteX18" fmla="*/ 1671725 w 2816128"/>
              <a:gd name="connsiteY18" fmla="*/ 1856849 h 3814675"/>
              <a:gd name="connsiteX19" fmla="*/ 914400 w 2816128"/>
              <a:gd name="connsiteY19" fmla="*/ 1604407 h 3814675"/>
              <a:gd name="connsiteX20" fmla="*/ 460005 w 2816128"/>
              <a:gd name="connsiteY20" fmla="*/ 2631004 h 3814675"/>
              <a:gd name="connsiteX21" fmla="*/ 263662 w 2816128"/>
              <a:gd name="connsiteY21" fmla="*/ 2838567 h 3814675"/>
              <a:gd name="connsiteX22" fmla="*/ 44879 w 2816128"/>
              <a:gd name="connsiteY22" fmla="*/ 2883445 h 3814675"/>
              <a:gd name="connsiteX23" fmla="*/ 0 w 2816128"/>
              <a:gd name="connsiteY23" fmla="*/ 2990032 h 3814675"/>
              <a:gd name="connsiteX24" fmla="*/ 274881 w 2816128"/>
              <a:gd name="connsiteY24" fmla="*/ 3113448 h 3814675"/>
              <a:gd name="connsiteX25" fmla="*/ 504884 w 2816128"/>
              <a:gd name="connsiteY25" fmla="*/ 3012471 h 3814675"/>
              <a:gd name="connsiteX26" fmla="*/ 471225 w 2816128"/>
              <a:gd name="connsiteY26" fmla="*/ 3141497 h 3814675"/>
              <a:gd name="connsiteX27" fmla="*/ 572201 w 2816128"/>
              <a:gd name="connsiteY27" fmla="*/ 3186375 h 3814675"/>
              <a:gd name="connsiteX28" fmla="*/ 381468 w 2816128"/>
              <a:gd name="connsiteY28" fmla="*/ 3646380 h 3814675"/>
              <a:gd name="connsiteX29" fmla="*/ 196344 w 2816128"/>
              <a:gd name="connsiteY29" fmla="*/ 3691259 h 3814675"/>
              <a:gd name="connsiteX30" fmla="*/ 263662 w 2816128"/>
              <a:gd name="connsiteY30" fmla="*/ 3792235 h 3814675"/>
              <a:gd name="connsiteX31" fmla="*/ 555372 w 2816128"/>
              <a:gd name="connsiteY31" fmla="*/ 3814675 h 3814675"/>
              <a:gd name="connsiteX32" fmla="*/ 589031 w 2816128"/>
              <a:gd name="connsiteY32" fmla="*/ 3607112 h 3814675"/>
              <a:gd name="connsiteX33" fmla="*/ 645129 w 2816128"/>
              <a:gd name="connsiteY33" fmla="*/ 3601502 h 3814675"/>
              <a:gd name="connsiteX34" fmla="*/ 690008 w 2816128"/>
              <a:gd name="connsiteY34" fmla="*/ 3724918 h 3814675"/>
              <a:gd name="connsiteX35" fmla="*/ 774155 w 2816128"/>
              <a:gd name="connsiteY35" fmla="*/ 3730528 h 3814675"/>
              <a:gd name="connsiteX36" fmla="*/ 779765 w 2816128"/>
              <a:gd name="connsiteY36" fmla="*/ 3500525 h 3814675"/>
              <a:gd name="connsiteX37" fmla="*/ 746106 w 2816128"/>
              <a:gd name="connsiteY37" fmla="*/ 3231254 h 3814675"/>
              <a:gd name="connsiteX38" fmla="*/ 903181 w 2816128"/>
              <a:gd name="connsiteY38" fmla="*/ 2653443 h 3814675"/>
              <a:gd name="connsiteX39" fmla="*/ 1166842 w 2816128"/>
              <a:gd name="connsiteY39" fmla="*/ 2546856 h 3814675"/>
              <a:gd name="connsiteX40" fmla="*/ 1531480 w 2816128"/>
              <a:gd name="connsiteY40" fmla="*/ 2653443 h 3814675"/>
              <a:gd name="connsiteX41" fmla="*/ 1593188 w 2816128"/>
              <a:gd name="connsiteY41" fmla="*/ 2653443 h 3814675"/>
              <a:gd name="connsiteX42" fmla="*/ 1649286 w 2816128"/>
              <a:gd name="connsiteY42" fmla="*/ 2754420 h 3814675"/>
              <a:gd name="connsiteX43" fmla="*/ 1800751 w 2816128"/>
              <a:gd name="connsiteY43" fmla="*/ 2788078 h 3814675"/>
              <a:gd name="connsiteX44" fmla="*/ 1811971 w 2816128"/>
              <a:gd name="connsiteY44" fmla="*/ 2821737 h 3814675"/>
              <a:gd name="connsiteX45" fmla="*/ 1772702 w 2816128"/>
              <a:gd name="connsiteY45" fmla="*/ 3023691 h 3814675"/>
              <a:gd name="connsiteX46" fmla="*/ 1750263 w 2816128"/>
              <a:gd name="connsiteY46" fmla="*/ 3349060 h 3814675"/>
              <a:gd name="connsiteX47" fmla="*/ 1542700 w 2816128"/>
              <a:gd name="connsiteY47" fmla="*/ 3371499 h 3814675"/>
              <a:gd name="connsiteX48" fmla="*/ 1206111 w 2816128"/>
              <a:gd name="connsiteY48" fmla="*/ 3421988 h 3814675"/>
              <a:gd name="connsiteX49" fmla="*/ 1178062 w 2816128"/>
              <a:gd name="connsiteY49" fmla="*/ 3494915 h 3814675"/>
              <a:gd name="connsiteX50" fmla="*/ 1116354 w 2816128"/>
              <a:gd name="connsiteY50" fmla="*/ 3522964 h 3814675"/>
              <a:gd name="connsiteX51" fmla="*/ 1144403 w 2816128"/>
              <a:gd name="connsiteY51" fmla="*/ 3657600 h 3814675"/>
              <a:gd name="connsiteX52" fmla="*/ 1284648 w 2816128"/>
              <a:gd name="connsiteY52" fmla="*/ 3663210 h 3814675"/>
              <a:gd name="connsiteX53" fmla="*/ 1279038 w 2816128"/>
              <a:gd name="connsiteY53" fmla="*/ 3511745 h 3814675"/>
              <a:gd name="connsiteX54" fmla="*/ 1458552 w 2816128"/>
              <a:gd name="connsiteY54" fmla="*/ 3522964 h 3814675"/>
              <a:gd name="connsiteX55" fmla="*/ 1430503 w 2816128"/>
              <a:gd name="connsiteY55" fmla="*/ 3601502 h 3814675"/>
              <a:gd name="connsiteX56" fmla="*/ 1402454 w 2816128"/>
              <a:gd name="connsiteY56" fmla="*/ 3663210 h 3814675"/>
              <a:gd name="connsiteX57" fmla="*/ 1318307 w 2816128"/>
              <a:gd name="connsiteY57" fmla="*/ 3680039 h 3814675"/>
              <a:gd name="connsiteX58" fmla="*/ 1452943 w 2816128"/>
              <a:gd name="connsiteY58" fmla="*/ 3803455 h 3814675"/>
              <a:gd name="connsiteX59" fmla="*/ 1520260 w 2816128"/>
              <a:gd name="connsiteY59" fmla="*/ 3668820 h 3814675"/>
              <a:gd name="connsiteX60" fmla="*/ 1823190 w 2816128"/>
              <a:gd name="connsiteY60" fmla="*/ 3567843 h 3814675"/>
              <a:gd name="connsiteX61" fmla="*/ 2159779 w 2816128"/>
              <a:gd name="connsiteY61" fmla="*/ 3640770 h 3814675"/>
              <a:gd name="connsiteX62" fmla="*/ 2114901 w 2816128"/>
              <a:gd name="connsiteY62" fmla="*/ 3741747 h 3814675"/>
              <a:gd name="connsiteX63" fmla="*/ 2210268 w 2816128"/>
              <a:gd name="connsiteY63" fmla="*/ 3809065 h 3814675"/>
              <a:gd name="connsiteX64" fmla="*/ 2283195 w 2816128"/>
              <a:gd name="connsiteY64" fmla="*/ 3758577 h 3814675"/>
              <a:gd name="connsiteX65" fmla="*/ 2271976 w 2816128"/>
              <a:gd name="connsiteY65" fmla="*/ 3663210 h 3814675"/>
              <a:gd name="connsiteX66" fmla="*/ 2451490 w 2816128"/>
              <a:gd name="connsiteY66" fmla="*/ 3584672 h 3814675"/>
              <a:gd name="connsiteX67" fmla="*/ 2434660 w 2816128"/>
              <a:gd name="connsiteY67" fmla="*/ 3410768 h 3814675"/>
              <a:gd name="connsiteX68" fmla="*/ 1929777 w 2816128"/>
              <a:gd name="connsiteY68" fmla="*/ 3382719 h 3814675"/>
              <a:gd name="connsiteX69" fmla="*/ 1918557 w 2816128"/>
              <a:gd name="connsiteY69" fmla="*/ 3057350 h 3814675"/>
              <a:gd name="connsiteX70" fmla="*/ 1884898 w 2816128"/>
              <a:gd name="connsiteY70" fmla="*/ 3040520 h 3814675"/>
              <a:gd name="connsiteX71" fmla="*/ 1907338 w 2816128"/>
              <a:gd name="connsiteY71" fmla="*/ 2861006 h 3814675"/>
              <a:gd name="connsiteX72" fmla="*/ 1862459 w 2816128"/>
              <a:gd name="connsiteY72" fmla="*/ 2799298 h 3814675"/>
              <a:gd name="connsiteX73" fmla="*/ 2109291 w 2816128"/>
              <a:gd name="connsiteY73" fmla="*/ 2743200 h 3814675"/>
              <a:gd name="connsiteX74" fmla="*/ 2131730 w 2816128"/>
              <a:gd name="connsiteY74" fmla="*/ 2614174 h 3814675"/>
              <a:gd name="connsiteX75" fmla="*/ 2372952 w 2816128"/>
              <a:gd name="connsiteY75" fmla="*/ 2647833 h 3814675"/>
              <a:gd name="connsiteX76" fmla="*/ 2597345 w 2816128"/>
              <a:gd name="connsiteY76" fmla="*/ 2058802 h 3814675"/>
              <a:gd name="connsiteX77" fmla="*/ 2552466 w 2816128"/>
              <a:gd name="connsiteY77" fmla="*/ 1974655 h 3814675"/>
              <a:gd name="connsiteX78" fmla="*/ 2698322 w 2816128"/>
              <a:gd name="connsiteY78" fmla="*/ 1486601 h 3814675"/>
              <a:gd name="connsiteX79" fmla="*/ 2642224 w 2816128"/>
              <a:gd name="connsiteY79" fmla="*/ 1380015 h 3814675"/>
              <a:gd name="connsiteX80" fmla="*/ 2501978 w 2816128"/>
              <a:gd name="connsiteY80" fmla="*/ 796594 h 3814675"/>
              <a:gd name="connsiteX81" fmla="*/ 2816128 w 2816128"/>
              <a:gd name="connsiteY81" fmla="*/ 673178 h 3814675"/>
              <a:gd name="connsiteX82" fmla="*/ 2771249 w 2816128"/>
              <a:gd name="connsiteY82" fmla="*/ 437566 h 3814675"/>
              <a:gd name="connsiteX83" fmla="*/ 2614174 w 2816128"/>
              <a:gd name="connsiteY83" fmla="*/ 72928 h 3814675"/>
              <a:gd name="connsiteX0" fmla="*/ 2614174 w 2816128"/>
              <a:gd name="connsiteY0" fmla="*/ 84148 h 3825895"/>
              <a:gd name="connsiteX1" fmla="*/ 2395391 w 2816128"/>
              <a:gd name="connsiteY1" fmla="*/ 0 h 3825895"/>
              <a:gd name="connsiteX2" fmla="*/ 2193438 w 2816128"/>
              <a:gd name="connsiteY2" fmla="*/ 196344 h 3825895"/>
              <a:gd name="connsiteX3" fmla="*/ 2114901 w 2816128"/>
              <a:gd name="connsiteY3" fmla="*/ 213173 h 3825895"/>
              <a:gd name="connsiteX4" fmla="*/ 2142950 w 2816128"/>
              <a:gd name="connsiteY4" fmla="*/ 325370 h 3825895"/>
              <a:gd name="connsiteX5" fmla="*/ 2047583 w 2816128"/>
              <a:gd name="connsiteY5" fmla="*/ 493664 h 3825895"/>
              <a:gd name="connsiteX6" fmla="*/ 2159779 w 2816128"/>
              <a:gd name="connsiteY6" fmla="*/ 746106 h 3825895"/>
              <a:gd name="connsiteX7" fmla="*/ 2030754 w 2816128"/>
              <a:gd name="connsiteY7" fmla="*/ 790984 h 3825895"/>
              <a:gd name="connsiteX8" fmla="*/ 1997095 w 2816128"/>
              <a:gd name="connsiteY8" fmla="*/ 858302 h 3825895"/>
              <a:gd name="connsiteX9" fmla="*/ 1997095 w 2816128"/>
              <a:gd name="connsiteY9" fmla="*/ 746106 h 3825895"/>
              <a:gd name="connsiteX10" fmla="*/ 1946606 w 2816128"/>
              <a:gd name="connsiteY10" fmla="*/ 706837 h 3825895"/>
              <a:gd name="connsiteX11" fmla="*/ 1772702 w 2816128"/>
              <a:gd name="connsiteY11" fmla="*/ 757325 h 3825895"/>
              <a:gd name="connsiteX12" fmla="*/ 1402454 w 2816128"/>
              <a:gd name="connsiteY12" fmla="*/ 617080 h 3825895"/>
              <a:gd name="connsiteX13" fmla="*/ 1705384 w 2816128"/>
              <a:gd name="connsiteY13" fmla="*/ 1189281 h 3825895"/>
              <a:gd name="connsiteX14" fmla="*/ 1800751 w 2816128"/>
              <a:gd name="connsiteY14" fmla="*/ 1262209 h 3825895"/>
              <a:gd name="connsiteX15" fmla="*/ 1649286 w 2816128"/>
              <a:gd name="connsiteY15" fmla="*/ 1486601 h 3825895"/>
              <a:gd name="connsiteX16" fmla="*/ 1727824 w 2816128"/>
              <a:gd name="connsiteY16" fmla="*/ 1705384 h 3825895"/>
              <a:gd name="connsiteX17" fmla="*/ 1817581 w 2816128"/>
              <a:gd name="connsiteY17" fmla="*/ 1699775 h 3825895"/>
              <a:gd name="connsiteX18" fmla="*/ 1671725 w 2816128"/>
              <a:gd name="connsiteY18" fmla="*/ 1868069 h 3825895"/>
              <a:gd name="connsiteX19" fmla="*/ 914400 w 2816128"/>
              <a:gd name="connsiteY19" fmla="*/ 1615627 h 3825895"/>
              <a:gd name="connsiteX20" fmla="*/ 460005 w 2816128"/>
              <a:gd name="connsiteY20" fmla="*/ 2642224 h 3825895"/>
              <a:gd name="connsiteX21" fmla="*/ 263662 w 2816128"/>
              <a:gd name="connsiteY21" fmla="*/ 2849787 h 3825895"/>
              <a:gd name="connsiteX22" fmla="*/ 44879 w 2816128"/>
              <a:gd name="connsiteY22" fmla="*/ 2894665 h 3825895"/>
              <a:gd name="connsiteX23" fmla="*/ 0 w 2816128"/>
              <a:gd name="connsiteY23" fmla="*/ 3001252 h 3825895"/>
              <a:gd name="connsiteX24" fmla="*/ 274881 w 2816128"/>
              <a:gd name="connsiteY24" fmla="*/ 3124668 h 3825895"/>
              <a:gd name="connsiteX25" fmla="*/ 504884 w 2816128"/>
              <a:gd name="connsiteY25" fmla="*/ 3023691 h 3825895"/>
              <a:gd name="connsiteX26" fmla="*/ 471225 w 2816128"/>
              <a:gd name="connsiteY26" fmla="*/ 3152717 h 3825895"/>
              <a:gd name="connsiteX27" fmla="*/ 572201 w 2816128"/>
              <a:gd name="connsiteY27" fmla="*/ 3197595 h 3825895"/>
              <a:gd name="connsiteX28" fmla="*/ 381468 w 2816128"/>
              <a:gd name="connsiteY28" fmla="*/ 3657600 h 3825895"/>
              <a:gd name="connsiteX29" fmla="*/ 196344 w 2816128"/>
              <a:gd name="connsiteY29" fmla="*/ 3702479 h 3825895"/>
              <a:gd name="connsiteX30" fmla="*/ 263662 w 2816128"/>
              <a:gd name="connsiteY30" fmla="*/ 3803455 h 3825895"/>
              <a:gd name="connsiteX31" fmla="*/ 555372 w 2816128"/>
              <a:gd name="connsiteY31" fmla="*/ 3825895 h 3825895"/>
              <a:gd name="connsiteX32" fmla="*/ 589031 w 2816128"/>
              <a:gd name="connsiteY32" fmla="*/ 3618332 h 3825895"/>
              <a:gd name="connsiteX33" fmla="*/ 645129 w 2816128"/>
              <a:gd name="connsiteY33" fmla="*/ 3612722 h 3825895"/>
              <a:gd name="connsiteX34" fmla="*/ 690008 w 2816128"/>
              <a:gd name="connsiteY34" fmla="*/ 3736138 h 3825895"/>
              <a:gd name="connsiteX35" fmla="*/ 774155 w 2816128"/>
              <a:gd name="connsiteY35" fmla="*/ 3741748 h 3825895"/>
              <a:gd name="connsiteX36" fmla="*/ 779765 w 2816128"/>
              <a:gd name="connsiteY36" fmla="*/ 3511745 h 3825895"/>
              <a:gd name="connsiteX37" fmla="*/ 746106 w 2816128"/>
              <a:gd name="connsiteY37" fmla="*/ 3242474 h 3825895"/>
              <a:gd name="connsiteX38" fmla="*/ 903181 w 2816128"/>
              <a:gd name="connsiteY38" fmla="*/ 2664663 h 3825895"/>
              <a:gd name="connsiteX39" fmla="*/ 1166842 w 2816128"/>
              <a:gd name="connsiteY39" fmla="*/ 2558076 h 3825895"/>
              <a:gd name="connsiteX40" fmla="*/ 1531480 w 2816128"/>
              <a:gd name="connsiteY40" fmla="*/ 2664663 h 3825895"/>
              <a:gd name="connsiteX41" fmla="*/ 1593188 w 2816128"/>
              <a:gd name="connsiteY41" fmla="*/ 2664663 h 3825895"/>
              <a:gd name="connsiteX42" fmla="*/ 1649286 w 2816128"/>
              <a:gd name="connsiteY42" fmla="*/ 2765640 h 3825895"/>
              <a:gd name="connsiteX43" fmla="*/ 1800751 w 2816128"/>
              <a:gd name="connsiteY43" fmla="*/ 2799298 h 3825895"/>
              <a:gd name="connsiteX44" fmla="*/ 1811971 w 2816128"/>
              <a:gd name="connsiteY44" fmla="*/ 2832957 h 3825895"/>
              <a:gd name="connsiteX45" fmla="*/ 1772702 w 2816128"/>
              <a:gd name="connsiteY45" fmla="*/ 3034911 h 3825895"/>
              <a:gd name="connsiteX46" fmla="*/ 1750263 w 2816128"/>
              <a:gd name="connsiteY46" fmla="*/ 3360280 h 3825895"/>
              <a:gd name="connsiteX47" fmla="*/ 1542700 w 2816128"/>
              <a:gd name="connsiteY47" fmla="*/ 3382719 h 3825895"/>
              <a:gd name="connsiteX48" fmla="*/ 1206111 w 2816128"/>
              <a:gd name="connsiteY48" fmla="*/ 3433208 h 3825895"/>
              <a:gd name="connsiteX49" fmla="*/ 1178062 w 2816128"/>
              <a:gd name="connsiteY49" fmla="*/ 3506135 h 3825895"/>
              <a:gd name="connsiteX50" fmla="*/ 1116354 w 2816128"/>
              <a:gd name="connsiteY50" fmla="*/ 3534184 h 3825895"/>
              <a:gd name="connsiteX51" fmla="*/ 1144403 w 2816128"/>
              <a:gd name="connsiteY51" fmla="*/ 3668820 h 3825895"/>
              <a:gd name="connsiteX52" fmla="*/ 1284648 w 2816128"/>
              <a:gd name="connsiteY52" fmla="*/ 3674430 h 3825895"/>
              <a:gd name="connsiteX53" fmla="*/ 1279038 w 2816128"/>
              <a:gd name="connsiteY53" fmla="*/ 3522965 h 3825895"/>
              <a:gd name="connsiteX54" fmla="*/ 1458552 w 2816128"/>
              <a:gd name="connsiteY54" fmla="*/ 3534184 h 3825895"/>
              <a:gd name="connsiteX55" fmla="*/ 1430503 w 2816128"/>
              <a:gd name="connsiteY55" fmla="*/ 3612722 h 3825895"/>
              <a:gd name="connsiteX56" fmla="*/ 1402454 w 2816128"/>
              <a:gd name="connsiteY56" fmla="*/ 3674430 h 3825895"/>
              <a:gd name="connsiteX57" fmla="*/ 1318307 w 2816128"/>
              <a:gd name="connsiteY57" fmla="*/ 3691259 h 3825895"/>
              <a:gd name="connsiteX58" fmla="*/ 1452943 w 2816128"/>
              <a:gd name="connsiteY58" fmla="*/ 3814675 h 3825895"/>
              <a:gd name="connsiteX59" fmla="*/ 1520260 w 2816128"/>
              <a:gd name="connsiteY59" fmla="*/ 3680040 h 3825895"/>
              <a:gd name="connsiteX60" fmla="*/ 1823190 w 2816128"/>
              <a:gd name="connsiteY60" fmla="*/ 3579063 h 3825895"/>
              <a:gd name="connsiteX61" fmla="*/ 2159779 w 2816128"/>
              <a:gd name="connsiteY61" fmla="*/ 3651990 h 3825895"/>
              <a:gd name="connsiteX62" fmla="*/ 2114901 w 2816128"/>
              <a:gd name="connsiteY62" fmla="*/ 3752967 h 3825895"/>
              <a:gd name="connsiteX63" fmla="*/ 2210268 w 2816128"/>
              <a:gd name="connsiteY63" fmla="*/ 3820285 h 3825895"/>
              <a:gd name="connsiteX64" fmla="*/ 2283195 w 2816128"/>
              <a:gd name="connsiteY64" fmla="*/ 3769797 h 3825895"/>
              <a:gd name="connsiteX65" fmla="*/ 2271976 w 2816128"/>
              <a:gd name="connsiteY65" fmla="*/ 3674430 h 3825895"/>
              <a:gd name="connsiteX66" fmla="*/ 2451490 w 2816128"/>
              <a:gd name="connsiteY66" fmla="*/ 3595892 h 3825895"/>
              <a:gd name="connsiteX67" fmla="*/ 2434660 w 2816128"/>
              <a:gd name="connsiteY67" fmla="*/ 3421988 h 3825895"/>
              <a:gd name="connsiteX68" fmla="*/ 1929777 w 2816128"/>
              <a:gd name="connsiteY68" fmla="*/ 3393939 h 3825895"/>
              <a:gd name="connsiteX69" fmla="*/ 1918557 w 2816128"/>
              <a:gd name="connsiteY69" fmla="*/ 3068570 h 3825895"/>
              <a:gd name="connsiteX70" fmla="*/ 1884898 w 2816128"/>
              <a:gd name="connsiteY70" fmla="*/ 3051740 h 3825895"/>
              <a:gd name="connsiteX71" fmla="*/ 1907338 w 2816128"/>
              <a:gd name="connsiteY71" fmla="*/ 2872226 h 3825895"/>
              <a:gd name="connsiteX72" fmla="*/ 1862459 w 2816128"/>
              <a:gd name="connsiteY72" fmla="*/ 2810518 h 3825895"/>
              <a:gd name="connsiteX73" fmla="*/ 2109291 w 2816128"/>
              <a:gd name="connsiteY73" fmla="*/ 2754420 h 3825895"/>
              <a:gd name="connsiteX74" fmla="*/ 2131730 w 2816128"/>
              <a:gd name="connsiteY74" fmla="*/ 2625394 h 3825895"/>
              <a:gd name="connsiteX75" fmla="*/ 2372952 w 2816128"/>
              <a:gd name="connsiteY75" fmla="*/ 2659053 h 3825895"/>
              <a:gd name="connsiteX76" fmla="*/ 2597345 w 2816128"/>
              <a:gd name="connsiteY76" fmla="*/ 2070022 h 3825895"/>
              <a:gd name="connsiteX77" fmla="*/ 2552466 w 2816128"/>
              <a:gd name="connsiteY77" fmla="*/ 1985875 h 3825895"/>
              <a:gd name="connsiteX78" fmla="*/ 2698322 w 2816128"/>
              <a:gd name="connsiteY78" fmla="*/ 1497821 h 3825895"/>
              <a:gd name="connsiteX79" fmla="*/ 2642224 w 2816128"/>
              <a:gd name="connsiteY79" fmla="*/ 1391235 h 3825895"/>
              <a:gd name="connsiteX80" fmla="*/ 2501978 w 2816128"/>
              <a:gd name="connsiteY80" fmla="*/ 807814 h 3825895"/>
              <a:gd name="connsiteX81" fmla="*/ 2816128 w 2816128"/>
              <a:gd name="connsiteY81" fmla="*/ 684398 h 3825895"/>
              <a:gd name="connsiteX82" fmla="*/ 2771249 w 2816128"/>
              <a:gd name="connsiteY82" fmla="*/ 448786 h 3825895"/>
              <a:gd name="connsiteX83" fmla="*/ 2614174 w 2816128"/>
              <a:gd name="connsiteY83" fmla="*/ 84148 h 3825895"/>
              <a:gd name="connsiteX0" fmla="*/ 2614174 w 2816128"/>
              <a:gd name="connsiteY0" fmla="*/ 85752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14174 w 2816128"/>
              <a:gd name="connsiteY83" fmla="*/ 85752 h 3827499"/>
              <a:gd name="connsiteX0" fmla="*/ 2614174 w 2816128"/>
              <a:gd name="connsiteY0" fmla="*/ 85752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14174 w 2816128"/>
              <a:gd name="connsiteY83" fmla="*/ 85752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771249"/>
              <a:gd name="connsiteY0" fmla="*/ 80143 h 3827499"/>
              <a:gd name="connsiteX1" fmla="*/ 2395391 w 2771249"/>
              <a:gd name="connsiteY1" fmla="*/ 1604 h 3827499"/>
              <a:gd name="connsiteX2" fmla="*/ 2193438 w 2771249"/>
              <a:gd name="connsiteY2" fmla="*/ 197948 h 3827499"/>
              <a:gd name="connsiteX3" fmla="*/ 2114901 w 2771249"/>
              <a:gd name="connsiteY3" fmla="*/ 214777 h 3827499"/>
              <a:gd name="connsiteX4" fmla="*/ 2142950 w 2771249"/>
              <a:gd name="connsiteY4" fmla="*/ 326974 h 3827499"/>
              <a:gd name="connsiteX5" fmla="*/ 2047583 w 2771249"/>
              <a:gd name="connsiteY5" fmla="*/ 495268 h 3827499"/>
              <a:gd name="connsiteX6" fmla="*/ 2159779 w 2771249"/>
              <a:gd name="connsiteY6" fmla="*/ 747710 h 3827499"/>
              <a:gd name="connsiteX7" fmla="*/ 2030754 w 2771249"/>
              <a:gd name="connsiteY7" fmla="*/ 792588 h 3827499"/>
              <a:gd name="connsiteX8" fmla="*/ 1997095 w 2771249"/>
              <a:gd name="connsiteY8" fmla="*/ 859906 h 3827499"/>
              <a:gd name="connsiteX9" fmla="*/ 1997095 w 2771249"/>
              <a:gd name="connsiteY9" fmla="*/ 747710 h 3827499"/>
              <a:gd name="connsiteX10" fmla="*/ 1946606 w 2771249"/>
              <a:gd name="connsiteY10" fmla="*/ 708441 h 3827499"/>
              <a:gd name="connsiteX11" fmla="*/ 1772702 w 2771249"/>
              <a:gd name="connsiteY11" fmla="*/ 758929 h 3827499"/>
              <a:gd name="connsiteX12" fmla="*/ 1402454 w 2771249"/>
              <a:gd name="connsiteY12" fmla="*/ 618684 h 3827499"/>
              <a:gd name="connsiteX13" fmla="*/ 1705384 w 2771249"/>
              <a:gd name="connsiteY13" fmla="*/ 1190885 h 3827499"/>
              <a:gd name="connsiteX14" fmla="*/ 1800751 w 2771249"/>
              <a:gd name="connsiteY14" fmla="*/ 1263813 h 3827499"/>
              <a:gd name="connsiteX15" fmla="*/ 1649286 w 2771249"/>
              <a:gd name="connsiteY15" fmla="*/ 1488205 h 3827499"/>
              <a:gd name="connsiteX16" fmla="*/ 1727824 w 2771249"/>
              <a:gd name="connsiteY16" fmla="*/ 1706988 h 3827499"/>
              <a:gd name="connsiteX17" fmla="*/ 1817581 w 2771249"/>
              <a:gd name="connsiteY17" fmla="*/ 1701379 h 3827499"/>
              <a:gd name="connsiteX18" fmla="*/ 1671725 w 2771249"/>
              <a:gd name="connsiteY18" fmla="*/ 1869673 h 3827499"/>
              <a:gd name="connsiteX19" fmla="*/ 914400 w 2771249"/>
              <a:gd name="connsiteY19" fmla="*/ 1617231 h 3827499"/>
              <a:gd name="connsiteX20" fmla="*/ 460005 w 2771249"/>
              <a:gd name="connsiteY20" fmla="*/ 2643828 h 3827499"/>
              <a:gd name="connsiteX21" fmla="*/ 263662 w 2771249"/>
              <a:gd name="connsiteY21" fmla="*/ 2851391 h 3827499"/>
              <a:gd name="connsiteX22" fmla="*/ 44879 w 2771249"/>
              <a:gd name="connsiteY22" fmla="*/ 2896269 h 3827499"/>
              <a:gd name="connsiteX23" fmla="*/ 0 w 2771249"/>
              <a:gd name="connsiteY23" fmla="*/ 3002856 h 3827499"/>
              <a:gd name="connsiteX24" fmla="*/ 274881 w 2771249"/>
              <a:gd name="connsiteY24" fmla="*/ 3126272 h 3827499"/>
              <a:gd name="connsiteX25" fmla="*/ 504884 w 2771249"/>
              <a:gd name="connsiteY25" fmla="*/ 3025295 h 3827499"/>
              <a:gd name="connsiteX26" fmla="*/ 471225 w 2771249"/>
              <a:gd name="connsiteY26" fmla="*/ 3154321 h 3827499"/>
              <a:gd name="connsiteX27" fmla="*/ 572201 w 2771249"/>
              <a:gd name="connsiteY27" fmla="*/ 3199199 h 3827499"/>
              <a:gd name="connsiteX28" fmla="*/ 381468 w 2771249"/>
              <a:gd name="connsiteY28" fmla="*/ 3659204 h 3827499"/>
              <a:gd name="connsiteX29" fmla="*/ 196344 w 2771249"/>
              <a:gd name="connsiteY29" fmla="*/ 3704083 h 3827499"/>
              <a:gd name="connsiteX30" fmla="*/ 263662 w 2771249"/>
              <a:gd name="connsiteY30" fmla="*/ 3805059 h 3827499"/>
              <a:gd name="connsiteX31" fmla="*/ 555372 w 2771249"/>
              <a:gd name="connsiteY31" fmla="*/ 3827499 h 3827499"/>
              <a:gd name="connsiteX32" fmla="*/ 589031 w 2771249"/>
              <a:gd name="connsiteY32" fmla="*/ 3619936 h 3827499"/>
              <a:gd name="connsiteX33" fmla="*/ 645129 w 2771249"/>
              <a:gd name="connsiteY33" fmla="*/ 3614326 h 3827499"/>
              <a:gd name="connsiteX34" fmla="*/ 690008 w 2771249"/>
              <a:gd name="connsiteY34" fmla="*/ 3737742 h 3827499"/>
              <a:gd name="connsiteX35" fmla="*/ 774155 w 2771249"/>
              <a:gd name="connsiteY35" fmla="*/ 3743352 h 3827499"/>
              <a:gd name="connsiteX36" fmla="*/ 779765 w 2771249"/>
              <a:gd name="connsiteY36" fmla="*/ 3513349 h 3827499"/>
              <a:gd name="connsiteX37" fmla="*/ 746106 w 2771249"/>
              <a:gd name="connsiteY37" fmla="*/ 3244078 h 3827499"/>
              <a:gd name="connsiteX38" fmla="*/ 903181 w 2771249"/>
              <a:gd name="connsiteY38" fmla="*/ 2666267 h 3827499"/>
              <a:gd name="connsiteX39" fmla="*/ 1166842 w 2771249"/>
              <a:gd name="connsiteY39" fmla="*/ 2559680 h 3827499"/>
              <a:gd name="connsiteX40" fmla="*/ 1531480 w 2771249"/>
              <a:gd name="connsiteY40" fmla="*/ 2666267 h 3827499"/>
              <a:gd name="connsiteX41" fmla="*/ 1593188 w 2771249"/>
              <a:gd name="connsiteY41" fmla="*/ 2666267 h 3827499"/>
              <a:gd name="connsiteX42" fmla="*/ 1649286 w 2771249"/>
              <a:gd name="connsiteY42" fmla="*/ 2767244 h 3827499"/>
              <a:gd name="connsiteX43" fmla="*/ 1800751 w 2771249"/>
              <a:gd name="connsiteY43" fmla="*/ 2800902 h 3827499"/>
              <a:gd name="connsiteX44" fmla="*/ 1811971 w 2771249"/>
              <a:gd name="connsiteY44" fmla="*/ 2834561 h 3827499"/>
              <a:gd name="connsiteX45" fmla="*/ 1772702 w 2771249"/>
              <a:gd name="connsiteY45" fmla="*/ 3036515 h 3827499"/>
              <a:gd name="connsiteX46" fmla="*/ 1750263 w 2771249"/>
              <a:gd name="connsiteY46" fmla="*/ 3361884 h 3827499"/>
              <a:gd name="connsiteX47" fmla="*/ 1542700 w 2771249"/>
              <a:gd name="connsiteY47" fmla="*/ 3384323 h 3827499"/>
              <a:gd name="connsiteX48" fmla="*/ 1206111 w 2771249"/>
              <a:gd name="connsiteY48" fmla="*/ 3434812 h 3827499"/>
              <a:gd name="connsiteX49" fmla="*/ 1178062 w 2771249"/>
              <a:gd name="connsiteY49" fmla="*/ 3507739 h 3827499"/>
              <a:gd name="connsiteX50" fmla="*/ 1116354 w 2771249"/>
              <a:gd name="connsiteY50" fmla="*/ 3535788 h 3827499"/>
              <a:gd name="connsiteX51" fmla="*/ 1144403 w 2771249"/>
              <a:gd name="connsiteY51" fmla="*/ 3670424 h 3827499"/>
              <a:gd name="connsiteX52" fmla="*/ 1284648 w 2771249"/>
              <a:gd name="connsiteY52" fmla="*/ 3676034 h 3827499"/>
              <a:gd name="connsiteX53" fmla="*/ 1279038 w 2771249"/>
              <a:gd name="connsiteY53" fmla="*/ 3524569 h 3827499"/>
              <a:gd name="connsiteX54" fmla="*/ 1458552 w 2771249"/>
              <a:gd name="connsiteY54" fmla="*/ 3535788 h 3827499"/>
              <a:gd name="connsiteX55" fmla="*/ 1430503 w 2771249"/>
              <a:gd name="connsiteY55" fmla="*/ 3614326 h 3827499"/>
              <a:gd name="connsiteX56" fmla="*/ 1402454 w 2771249"/>
              <a:gd name="connsiteY56" fmla="*/ 3676034 h 3827499"/>
              <a:gd name="connsiteX57" fmla="*/ 1318307 w 2771249"/>
              <a:gd name="connsiteY57" fmla="*/ 3692863 h 3827499"/>
              <a:gd name="connsiteX58" fmla="*/ 1452943 w 2771249"/>
              <a:gd name="connsiteY58" fmla="*/ 3816279 h 3827499"/>
              <a:gd name="connsiteX59" fmla="*/ 1520260 w 2771249"/>
              <a:gd name="connsiteY59" fmla="*/ 3681644 h 3827499"/>
              <a:gd name="connsiteX60" fmla="*/ 1823190 w 2771249"/>
              <a:gd name="connsiteY60" fmla="*/ 3580667 h 3827499"/>
              <a:gd name="connsiteX61" fmla="*/ 2159779 w 2771249"/>
              <a:gd name="connsiteY61" fmla="*/ 3653594 h 3827499"/>
              <a:gd name="connsiteX62" fmla="*/ 2114901 w 2771249"/>
              <a:gd name="connsiteY62" fmla="*/ 3754571 h 3827499"/>
              <a:gd name="connsiteX63" fmla="*/ 2210268 w 2771249"/>
              <a:gd name="connsiteY63" fmla="*/ 3821889 h 3827499"/>
              <a:gd name="connsiteX64" fmla="*/ 2283195 w 2771249"/>
              <a:gd name="connsiteY64" fmla="*/ 3771401 h 3827499"/>
              <a:gd name="connsiteX65" fmla="*/ 2271976 w 2771249"/>
              <a:gd name="connsiteY65" fmla="*/ 3676034 h 3827499"/>
              <a:gd name="connsiteX66" fmla="*/ 2451490 w 2771249"/>
              <a:gd name="connsiteY66" fmla="*/ 3597496 h 3827499"/>
              <a:gd name="connsiteX67" fmla="*/ 2434660 w 2771249"/>
              <a:gd name="connsiteY67" fmla="*/ 3423592 h 3827499"/>
              <a:gd name="connsiteX68" fmla="*/ 1929777 w 2771249"/>
              <a:gd name="connsiteY68" fmla="*/ 3395543 h 3827499"/>
              <a:gd name="connsiteX69" fmla="*/ 1918557 w 2771249"/>
              <a:gd name="connsiteY69" fmla="*/ 3070174 h 3827499"/>
              <a:gd name="connsiteX70" fmla="*/ 1884898 w 2771249"/>
              <a:gd name="connsiteY70" fmla="*/ 3053344 h 3827499"/>
              <a:gd name="connsiteX71" fmla="*/ 1907338 w 2771249"/>
              <a:gd name="connsiteY71" fmla="*/ 2873830 h 3827499"/>
              <a:gd name="connsiteX72" fmla="*/ 1862459 w 2771249"/>
              <a:gd name="connsiteY72" fmla="*/ 2812122 h 3827499"/>
              <a:gd name="connsiteX73" fmla="*/ 2109291 w 2771249"/>
              <a:gd name="connsiteY73" fmla="*/ 2756024 h 3827499"/>
              <a:gd name="connsiteX74" fmla="*/ 2131730 w 2771249"/>
              <a:gd name="connsiteY74" fmla="*/ 2626998 h 3827499"/>
              <a:gd name="connsiteX75" fmla="*/ 2372952 w 2771249"/>
              <a:gd name="connsiteY75" fmla="*/ 2660657 h 3827499"/>
              <a:gd name="connsiteX76" fmla="*/ 2597345 w 2771249"/>
              <a:gd name="connsiteY76" fmla="*/ 2071626 h 3827499"/>
              <a:gd name="connsiteX77" fmla="*/ 2552466 w 2771249"/>
              <a:gd name="connsiteY77" fmla="*/ 1987479 h 3827499"/>
              <a:gd name="connsiteX78" fmla="*/ 2698322 w 2771249"/>
              <a:gd name="connsiteY78" fmla="*/ 1499425 h 3827499"/>
              <a:gd name="connsiteX79" fmla="*/ 2642224 w 2771249"/>
              <a:gd name="connsiteY79" fmla="*/ 1392839 h 3827499"/>
              <a:gd name="connsiteX80" fmla="*/ 2501978 w 2771249"/>
              <a:gd name="connsiteY80" fmla="*/ 809418 h 3827499"/>
              <a:gd name="connsiteX81" fmla="*/ 2765640 w 2771249"/>
              <a:gd name="connsiteY81" fmla="*/ 674782 h 3827499"/>
              <a:gd name="connsiteX82" fmla="*/ 2771249 w 2771249"/>
              <a:gd name="connsiteY82" fmla="*/ 450390 h 3827499"/>
              <a:gd name="connsiteX83" fmla="*/ 2647833 w 2771249"/>
              <a:gd name="connsiteY83" fmla="*/ 80143 h 3827499"/>
              <a:gd name="connsiteX0" fmla="*/ 2647833 w 2765640"/>
              <a:gd name="connsiteY0" fmla="*/ 80143 h 3827499"/>
              <a:gd name="connsiteX1" fmla="*/ 2395391 w 2765640"/>
              <a:gd name="connsiteY1" fmla="*/ 1604 h 3827499"/>
              <a:gd name="connsiteX2" fmla="*/ 2193438 w 2765640"/>
              <a:gd name="connsiteY2" fmla="*/ 197948 h 3827499"/>
              <a:gd name="connsiteX3" fmla="*/ 2114901 w 2765640"/>
              <a:gd name="connsiteY3" fmla="*/ 214777 h 3827499"/>
              <a:gd name="connsiteX4" fmla="*/ 2142950 w 2765640"/>
              <a:gd name="connsiteY4" fmla="*/ 326974 h 3827499"/>
              <a:gd name="connsiteX5" fmla="*/ 2047583 w 2765640"/>
              <a:gd name="connsiteY5" fmla="*/ 495268 h 3827499"/>
              <a:gd name="connsiteX6" fmla="*/ 2159779 w 2765640"/>
              <a:gd name="connsiteY6" fmla="*/ 747710 h 3827499"/>
              <a:gd name="connsiteX7" fmla="*/ 2030754 w 2765640"/>
              <a:gd name="connsiteY7" fmla="*/ 792588 h 3827499"/>
              <a:gd name="connsiteX8" fmla="*/ 1997095 w 2765640"/>
              <a:gd name="connsiteY8" fmla="*/ 859906 h 3827499"/>
              <a:gd name="connsiteX9" fmla="*/ 1997095 w 2765640"/>
              <a:gd name="connsiteY9" fmla="*/ 747710 h 3827499"/>
              <a:gd name="connsiteX10" fmla="*/ 1946606 w 2765640"/>
              <a:gd name="connsiteY10" fmla="*/ 708441 h 3827499"/>
              <a:gd name="connsiteX11" fmla="*/ 1772702 w 2765640"/>
              <a:gd name="connsiteY11" fmla="*/ 758929 h 3827499"/>
              <a:gd name="connsiteX12" fmla="*/ 1402454 w 2765640"/>
              <a:gd name="connsiteY12" fmla="*/ 618684 h 3827499"/>
              <a:gd name="connsiteX13" fmla="*/ 1705384 w 2765640"/>
              <a:gd name="connsiteY13" fmla="*/ 1190885 h 3827499"/>
              <a:gd name="connsiteX14" fmla="*/ 1800751 w 2765640"/>
              <a:gd name="connsiteY14" fmla="*/ 1263813 h 3827499"/>
              <a:gd name="connsiteX15" fmla="*/ 1649286 w 2765640"/>
              <a:gd name="connsiteY15" fmla="*/ 1488205 h 3827499"/>
              <a:gd name="connsiteX16" fmla="*/ 1727824 w 2765640"/>
              <a:gd name="connsiteY16" fmla="*/ 1706988 h 3827499"/>
              <a:gd name="connsiteX17" fmla="*/ 1817581 w 2765640"/>
              <a:gd name="connsiteY17" fmla="*/ 1701379 h 3827499"/>
              <a:gd name="connsiteX18" fmla="*/ 1671725 w 2765640"/>
              <a:gd name="connsiteY18" fmla="*/ 1869673 h 3827499"/>
              <a:gd name="connsiteX19" fmla="*/ 914400 w 2765640"/>
              <a:gd name="connsiteY19" fmla="*/ 1617231 h 3827499"/>
              <a:gd name="connsiteX20" fmla="*/ 460005 w 2765640"/>
              <a:gd name="connsiteY20" fmla="*/ 2643828 h 3827499"/>
              <a:gd name="connsiteX21" fmla="*/ 263662 w 2765640"/>
              <a:gd name="connsiteY21" fmla="*/ 2851391 h 3827499"/>
              <a:gd name="connsiteX22" fmla="*/ 44879 w 2765640"/>
              <a:gd name="connsiteY22" fmla="*/ 2896269 h 3827499"/>
              <a:gd name="connsiteX23" fmla="*/ 0 w 2765640"/>
              <a:gd name="connsiteY23" fmla="*/ 3002856 h 3827499"/>
              <a:gd name="connsiteX24" fmla="*/ 274881 w 2765640"/>
              <a:gd name="connsiteY24" fmla="*/ 3126272 h 3827499"/>
              <a:gd name="connsiteX25" fmla="*/ 504884 w 2765640"/>
              <a:gd name="connsiteY25" fmla="*/ 3025295 h 3827499"/>
              <a:gd name="connsiteX26" fmla="*/ 471225 w 2765640"/>
              <a:gd name="connsiteY26" fmla="*/ 3154321 h 3827499"/>
              <a:gd name="connsiteX27" fmla="*/ 572201 w 2765640"/>
              <a:gd name="connsiteY27" fmla="*/ 3199199 h 3827499"/>
              <a:gd name="connsiteX28" fmla="*/ 381468 w 2765640"/>
              <a:gd name="connsiteY28" fmla="*/ 3659204 h 3827499"/>
              <a:gd name="connsiteX29" fmla="*/ 196344 w 2765640"/>
              <a:gd name="connsiteY29" fmla="*/ 3704083 h 3827499"/>
              <a:gd name="connsiteX30" fmla="*/ 263662 w 2765640"/>
              <a:gd name="connsiteY30" fmla="*/ 3805059 h 3827499"/>
              <a:gd name="connsiteX31" fmla="*/ 555372 w 2765640"/>
              <a:gd name="connsiteY31" fmla="*/ 3827499 h 3827499"/>
              <a:gd name="connsiteX32" fmla="*/ 589031 w 2765640"/>
              <a:gd name="connsiteY32" fmla="*/ 3619936 h 3827499"/>
              <a:gd name="connsiteX33" fmla="*/ 645129 w 2765640"/>
              <a:gd name="connsiteY33" fmla="*/ 3614326 h 3827499"/>
              <a:gd name="connsiteX34" fmla="*/ 690008 w 2765640"/>
              <a:gd name="connsiteY34" fmla="*/ 3737742 h 3827499"/>
              <a:gd name="connsiteX35" fmla="*/ 774155 w 2765640"/>
              <a:gd name="connsiteY35" fmla="*/ 3743352 h 3827499"/>
              <a:gd name="connsiteX36" fmla="*/ 779765 w 2765640"/>
              <a:gd name="connsiteY36" fmla="*/ 3513349 h 3827499"/>
              <a:gd name="connsiteX37" fmla="*/ 746106 w 2765640"/>
              <a:gd name="connsiteY37" fmla="*/ 3244078 h 3827499"/>
              <a:gd name="connsiteX38" fmla="*/ 903181 w 2765640"/>
              <a:gd name="connsiteY38" fmla="*/ 2666267 h 3827499"/>
              <a:gd name="connsiteX39" fmla="*/ 1166842 w 2765640"/>
              <a:gd name="connsiteY39" fmla="*/ 2559680 h 3827499"/>
              <a:gd name="connsiteX40" fmla="*/ 1531480 w 2765640"/>
              <a:gd name="connsiteY40" fmla="*/ 2666267 h 3827499"/>
              <a:gd name="connsiteX41" fmla="*/ 1593188 w 2765640"/>
              <a:gd name="connsiteY41" fmla="*/ 2666267 h 3827499"/>
              <a:gd name="connsiteX42" fmla="*/ 1649286 w 2765640"/>
              <a:gd name="connsiteY42" fmla="*/ 2767244 h 3827499"/>
              <a:gd name="connsiteX43" fmla="*/ 1800751 w 2765640"/>
              <a:gd name="connsiteY43" fmla="*/ 2800902 h 3827499"/>
              <a:gd name="connsiteX44" fmla="*/ 1811971 w 2765640"/>
              <a:gd name="connsiteY44" fmla="*/ 2834561 h 3827499"/>
              <a:gd name="connsiteX45" fmla="*/ 1772702 w 2765640"/>
              <a:gd name="connsiteY45" fmla="*/ 3036515 h 3827499"/>
              <a:gd name="connsiteX46" fmla="*/ 1750263 w 2765640"/>
              <a:gd name="connsiteY46" fmla="*/ 3361884 h 3827499"/>
              <a:gd name="connsiteX47" fmla="*/ 1542700 w 2765640"/>
              <a:gd name="connsiteY47" fmla="*/ 3384323 h 3827499"/>
              <a:gd name="connsiteX48" fmla="*/ 1206111 w 2765640"/>
              <a:gd name="connsiteY48" fmla="*/ 3434812 h 3827499"/>
              <a:gd name="connsiteX49" fmla="*/ 1178062 w 2765640"/>
              <a:gd name="connsiteY49" fmla="*/ 3507739 h 3827499"/>
              <a:gd name="connsiteX50" fmla="*/ 1116354 w 2765640"/>
              <a:gd name="connsiteY50" fmla="*/ 3535788 h 3827499"/>
              <a:gd name="connsiteX51" fmla="*/ 1144403 w 2765640"/>
              <a:gd name="connsiteY51" fmla="*/ 3670424 h 3827499"/>
              <a:gd name="connsiteX52" fmla="*/ 1284648 w 2765640"/>
              <a:gd name="connsiteY52" fmla="*/ 3676034 h 3827499"/>
              <a:gd name="connsiteX53" fmla="*/ 1279038 w 2765640"/>
              <a:gd name="connsiteY53" fmla="*/ 3524569 h 3827499"/>
              <a:gd name="connsiteX54" fmla="*/ 1458552 w 2765640"/>
              <a:gd name="connsiteY54" fmla="*/ 3535788 h 3827499"/>
              <a:gd name="connsiteX55" fmla="*/ 1430503 w 2765640"/>
              <a:gd name="connsiteY55" fmla="*/ 3614326 h 3827499"/>
              <a:gd name="connsiteX56" fmla="*/ 1402454 w 2765640"/>
              <a:gd name="connsiteY56" fmla="*/ 3676034 h 3827499"/>
              <a:gd name="connsiteX57" fmla="*/ 1318307 w 2765640"/>
              <a:gd name="connsiteY57" fmla="*/ 3692863 h 3827499"/>
              <a:gd name="connsiteX58" fmla="*/ 1452943 w 2765640"/>
              <a:gd name="connsiteY58" fmla="*/ 3816279 h 3827499"/>
              <a:gd name="connsiteX59" fmla="*/ 1520260 w 2765640"/>
              <a:gd name="connsiteY59" fmla="*/ 3681644 h 3827499"/>
              <a:gd name="connsiteX60" fmla="*/ 1823190 w 2765640"/>
              <a:gd name="connsiteY60" fmla="*/ 3580667 h 3827499"/>
              <a:gd name="connsiteX61" fmla="*/ 2159779 w 2765640"/>
              <a:gd name="connsiteY61" fmla="*/ 3653594 h 3827499"/>
              <a:gd name="connsiteX62" fmla="*/ 2114901 w 2765640"/>
              <a:gd name="connsiteY62" fmla="*/ 3754571 h 3827499"/>
              <a:gd name="connsiteX63" fmla="*/ 2210268 w 2765640"/>
              <a:gd name="connsiteY63" fmla="*/ 3821889 h 3827499"/>
              <a:gd name="connsiteX64" fmla="*/ 2283195 w 2765640"/>
              <a:gd name="connsiteY64" fmla="*/ 3771401 h 3827499"/>
              <a:gd name="connsiteX65" fmla="*/ 2271976 w 2765640"/>
              <a:gd name="connsiteY65" fmla="*/ 3676034 h 3827499"/>
              <a:gd name="connsiteX66" fmla="*/ 2451490 w 2765640"/>
              <a:gd name="connsiteY66" fmla="*/ 3597496 h 3827499"/>
              <a:gd name="connsiteX67" fmla="*/ 2434660 w 2765640"/>
              <a:gd name="connsiteY67" fmla="*/ 3423592 h 3827499"/>
              <a:gd name="connsiteX68" fmla="*/ 1929777 w 2765640"/>
              <a:gd name="connsiteY68" fmla="*/ 3395543 h 3827499"/>
              <a:gd name="connsiteX69" fmla="*/ 1918557 w 2765640"/>
              <a:gd name="connsiteY69" fmla="*/ 3070174 h 3827499"/>
              <a:gd name="connsiteX70" fmla="*/ 1884898 w 2765640"/>
              <a:gd name="connsiteY70" fmla="*/ 3053344 h 3827499"/>
              <a:gd name="connsiteX71" fmla="*/ 1907338 w 2765640"/>
              <a:gd name="connsiteY71" fmla="*/ 2873830 h 3827499"/>
              <a:gd name="connsiteX72" fmla="*/ 1862459 w 2765640"/>
              <a:gd name="connsiteY72" fmla="*/ 2812122 h 3827499"/>
              <a:gd name="connsiteX73" fmla="*/ 2109291 w 2765640"/>
              <a:gd name="connsiteY73" fmla="*/ 2756024 h 3827499"/>
              <a:gd name="connsiteX74" fmla="*/ 2131730 w 2765640"/>
              <a:gd name="connsiteY74" fmla="*/ 2626998 h 3827499"/>
              <a:gd name="connsiteX75" fmla="*/ 2372952 w 2765640"/>
              <a:gd name="connsiteY75" fmla="*/ 2660657 h 3827499"/>
              <a:gd name="connsiteX76" fmla="*/ 2597345 w 2765640"/>
              <a:gd name="connsiteY76" fmla="*/ 2071626 h 3827499"/>
              <a:gd name="connsiteX77" fmla="*/ 2552466 w 2765640"/>
              <a:gd name="connsiteY77" fmla="*/ 1987479 h 3827499"/>
              <a:gd name="connsiteX78" fmla="*/ 2698322 w 2765640"/>
              <a:gd name="connsiteY78" fmla="*/ 1499425 h 3827499"/>
              <a:gd name="connsiteX79" fmla="*/ 2642224 w 2765640"/>
              <a:gd name="connsiteY79" fmla="*/ 1392839 h 3827499"/>
              <a:gd name="connsiteX80" fmla="*/ 2501978 w 2765640"/>
              <a:gd name="connsiteY80" fmla="*/ 809418 h 3827499"/>
              <a:gd name="connsiteX81" fmla="*/ 2765640 w 2765640"/>
              <a:gd name="connsiteY81" fmla="*/ 674782 h 3827499"/>
              <a:gd name="connsiteX82" fmla="*/ 2715151 w 2765640"/>
              <a:gd name="connsiteY82" fmla="*/ 472829 h 3827499"/>
              <a:gd name="connsiteX83" fmla="*/ 2647833 w 2765640"/>
              <a:gd name="connsiteY83" fmla="*/ 80143 h 3827499"/>
              <a:gd name="connsiteX0" fmla="*/ 2647833 w 2793512"/>
              <a:gd name="connsiteY0" fmla="*/ 80143 h 3827499"/>
              <a:gd name="connsiteX1" fmla="*/ 2395391 w 2793512"/>
              <a:gd name="connsiteY1" fmla="*/ 1604 h 3827499"/>
              <a:gd name="connsiteX2" fmla="*/ 2193438 w 2793512"/>
              <a:gd name="connsiteY2" fmla="*/ 197948 h 3827499"/>
              <a:gd name="connsiteX3" fmla="*/ 2114901 w 2793512"/>
              <a:gd name="connsiteY3" fmla="*/ 214777 h 3827499"/>
              <a:gd name="connsiteX4" fmla="*/ 2142950 w 2793512"/>
              <a:gd name="connsiteY4" fmla="*/ 326974 h 3827499"/>
              <a:gd name="connsiteX5" fmla="*/ 2047583 w 2793512"/>
              <a:gd name="connsiteY5" fmla="*/ 495268 h 3827499"/>
              <a:gd name="connsiteX6" fmla="*/ 2159779 w 2793512"/>
              <a:gd name="connsiteY6" fmla="*/ 747710 h 3827499"/>
              <a:gd name="connsiteX7" fmla="*/ 2030754 w 2793512"/>
              <a:gd name="connsiteY7" fmla="*/ 792588 h 3827499"/>
              <a:gd name="connsiteX8" fmla="*/ 1997095 w 2793512"/>
              <a:gd name="connsiteY8" fmla="*/ 859906 h 3827499"/>
              <a:gd name="connsiteX9" fmla="*/ 1997095 w 2793512"/>
              <a:gd name="connsiteY9" fmla="*/ 747710 h 3827499"/>
              <a:gd name="connsiteX10" fmla="*/ 1946606 w 2793512"/>
              <a:gd name="connsiteY10" fmla="*/ 708441 h 3827499"/>
              <a:gd name="connsiteX11" fmla="*/ 1772702 w 2793512"/>
              <a:gd name="connsiteY11" fmla="*/ 758929 h 3827499"/>
              <a:gd name="connsiteX12" fmla="*/ 1402454 w 2793512"/>
              <a:gd name="connsiteY12" fmla="*/ 618684 h 3827499"/>
              <a:gd name="connsiteX13" fmla="*/ 1705384 w 2793512"/>
              <a:gd name="connsiteY13" fmla="*/ 1190885 h 3827499"/>
              <a:gd name="connsiteX14" fmla="*/ 1800751 w 2793512"/>
              <a:gd name="connsiteY14" fmla="*/ 1263813 h 3827499"/>
              <a:gd name="connsiteX15" fmla="*/ 1649286 w 2793512"/>
              <a:gd name="connsiteY15" fmla="*/ 1488205 h 3827499"/>
              <a:gd name="connsiteX16" fmla="*/ 1727824 w 2793512"/>
              <a:gd name="connsiteY16" fmla="*/ 1706988 h 3827499"/>
              <a:gd name="connsiteX17" fmla="*/ 1817581 w 2793512"/>
              <a:gd name="connsiteY17" fmla="*/ 1701379 h 3827499"/>
              <a:gd name="connsiteX18" fmla="*/ 1671725 w 2793512"/>
              <a:gd name="connsiteY18" fmla="*/ 1869673 h 3827499"/>
              <a:gd name="connsiteX19" fmla="*/ 914400 w 2793512"/>
              <a:gd name="connsiteY19" fmla="*/ 1617231 h 3827499"/>
              <a:gd name="connsiteX20" fmla="*/ 460005 w 2793512"/>
              <a:gd name="connsiteY20" fmla="*/ 2643828 h 3827499"/>
              <a:gd name="connsiteX21" fmla="*/ 263662 w 2793512"/>
              <a:gd name="connsiteY21" fmla="*/ 2851391 h 3827499"/>
              <a:gd name="connsiteX22" fmla="*/ 44879 w 2793512"/>
              <a:gd name="connsiteY22" fmla="*/ 2896269 h 3827499"/>
              <a:gd name="connsiteX23" fmla="*/ 0 w 2793512"/>
              <a:gd name="connsiteY23" fmla="*/ 3002856 h 3827499"/>
              <a:gd name="connsiteX24" fmla="*/ 274881 w 2793512"/>
              <a:gd name="connsiteY24" fmla="*/ 3126272 h 3827499"/>
              <a:gd name="connsiteX25" fmla="*/ 504884 w 2793512"/>
              <a:gd name="connsiteY25" fmla="*/ 3025295 h 3827499"/>
              <a:gd name="connsiteX26" fmla="*/ 471225 w 2793512"/>
              <a:gd name="connsiteY26" fmla="*/ 3154321 h 3827499"/>
              <a:gd name="connsiteX27" fmla="*/ 572201 w 2793512"/>
              <a:gd name="connsiteY27" fmla="*/ 3199199 h 3827499"/>
              <a:gd name="connsiteX28" fmla="*/ 381468 w 2793512"/>
              <a:gd name="connsiteY28" fmla="*/ 3659204 h 3827499"/>
              <a:gd name="connsiteX29" fmla="*/ 196344 w 2793512"/>
              <a:gd name="connsiteY29" fmla="*/ 3704083 h 3827499"/>
              <a:gd name="connsiteX30" fmla="*/ 263662 w 2793512"/>
              <a:gd name="connsiteY30" fmla="*/ 3805059 h 3827499"/>
              <a:gd name="connsiteX31" fmla="*/ 555372 w 2793512"/>
              <a:gd name="connsiteY31" fmla="*/ 3827499 h 3827499"/>
              <a:gd name="connsiteX32" fmla="*/ 589031 w 2793512"/>
              <a:gd name="connsiteY32" fmla="*/ 3619936 h 3827499"/>
              <a:gd name="connsiteX33" fmla="*/ 645129 w 2793512"/>
              <a:gd name="connsiteY33" fmla="*/ 3614326 h 3827499"/>
              <a:gd name="connsiteX34" fmla="*/ 690008 w 2793512"/>
              <a:gd name="connsiteY34" fmla="*/ 3737742 h 3827499"/>
              <a:gd name="connsiteX35" fmla="*/ 774155 w 2793512"/>
              <a:gd name="connsiteY35" fmla="*/ 3743352 h 3827499"/>
              <a:gd name="connsiteX36" fmla="*/ 779765 w 2793512"/>
              <a:gd name="connsiteY36" fmla="*/ 3513349 h 3827499"/>
              <a:gd name="connsiteX37" fmla="*/ 746106 w 2793512"/>
              <a:gd name="connsiteY37" fmla="*/ 3244078 h 3827499"/>
              <a:gd name="connsiteX38" fmla="*/ 903181 w 2793512"/>
              <a:gd name="connsiteY38" fmla="*/ 2666267 h 3827499"/>
              <a:gd name="connsiteX39" fmla="*/ 1166842 w 2793512"/>
              <a:gd name="connsiteY39" fmla="*/ 2559680 h 3827499"/>
              <a:gd name="connsiteX40" fmla="*/ 1531480 w 2793512"/>
              <a:gd name="connsiteY40" fmla="*/ 2666267 h 3827499"/>
              <a:gd name="connsiteX41" fmla="*/ 1593188 w 2793512"/>
              <a:gd name="connsiteY41" fmla="*/ 2666267 h 3827499"/>
              <a:gd name="connsiteX42" fmla="*/ 1649286 w 2793512"/>
              <a:gd name="connsiteY42" fmla="*/ 2767244 h 3827499"/>
              <a:gd name="connsiteX43" fmla="*/ 1800751 w 2793512"/>
              <a:gd name="connsiteY43" fmla="*/ 2800902 h 3827499"/>
              <a:gd name="connsiteX44" fmla="*/ 1811971 w 2793512"/>
              <a:gd name="connsiteY44" fmla="*/ 2834561 h 3827499"/>
              <a:gd name="connsiteX45" fmla="*/ 1772702 w 2793512"/>
              <a:gd name="connsiteY45" fmla="*/ 3036515 h 3827499"/>
              <a:gd name="connsiteX46" fmla="*/ 1750263 w 2793512"/>
              <a:gd name="connsiteY46" fmla="*/ 3361884 h 3827499"/>
              <a:gd name="connsiteX47" fmla="*/ 1542700 w 2793512"/>
              <a:gd name="connsiteY47" fmla="*/ 3384323 h 3827499"/>
              <a:gd name="connsiteX48" fmla="*/ 1206111 w 2793512"/>
              <a:gd name="connsiteY48" fmla="*/ 3434812 h 3827499"/>
              <a:gd name="connsiteX49" fmla="*/ 1178062 w 2793512"/>
              <a:gd name="connsiteY49" fmla="*/ 3507739 h 3827499"/>
              <a:gd name="connsiteX50" fmla="*/ 1116354 w 2793512"/>
              <a:gd name="connsiteY50" fmla="*/ 3535788 h 3827499"/>
              <a:gd name="connsiteX51" fmla="*/ 1144403 w 2793512"/>
              <a:gd name="connsiteY51" fmla="*/ 3670424 h 3827499"/>
              <a:gd name="connsiteX52" fmla="*/ 1284648 w 2793512"/>
              <a:gd name="connsiteY52" fmla="*/ 3676034 h 3827499"/>
              <a:gd name="connsiteX53" fmla="*/ 1279038 w 2793512"/>
              <a:gd name="connsiteY53" fmla="*/ 3524569 h 3827499"/>
              <a:gd name="connsiteX54" fmla="*/ 1458552 w 2793512"/>
              <a:gd name="connsiteY54" fmla="*/ 3535788 h 3827499"/>
              <a:gd name="connsiteX55" fmla="*/ 1430503 w 2793512"/>
              <a:gd name="connsiteY55" fmla="*/ 3614326 h 3827499"/>
              <a:gd name="connsiteX56" fmla="*/ 1402454 w 2793512"/>
              <a:gd name="connsiteY56" fmla="*/ 3676034 h 3827499"/>
              <a:gd name="connsiteX57" fmla="*/ 1318307 w 2793512"/>
              <a:gd name="connsiteY57" fmla="*/ 3692863 h 3827499"/>
              <a:gd name="connsiteX58" fmla="*/ 1452943 w 2793512"/>
              <a:gd name="connsiteY58" fmla="*/ 3816279 h 3827499"/>
              <a:gd name="connsiteX59" fmla="*/ 1520260 w 2793512"/>
              <a:gd name="connsiteY59" fmla="*/ 3681644 h 3827499"/>
              <a:gd name="connsiteX60" fmla="*/ 1823190 w 2793512"/>
              <a:gd name="connsiteY60" fmla="*/ 3580667 h 3827499"/>
              <a:gd name="connsiteX61" fmla="*/ 2159779 w 2793512"/>
              <a:gd name="connsiteY61" fmla="*/ 3653594 h 3827499"/>
              <a:gd name="connsiteX62" fmla="*/ 2114901 w 2793512"/>
              <a:gd name="connsiteY62" fmla="*/ 3754571 h 3827499"/>
              <a:gd name="connsiteX63" fmla="*/ 2210268 w 2793512"/>
              <a:gd name="connsiteY63" fmla="*/ 3821889 h 3827499"/>
              <a:gd name="connsiteX64" fmla="*/ 2283195 w 2793512"/>
              <a:gd name="connsiteY64" fmla="*/ 3771401 h 3827499"/>
              <a:gd name="connsiteX65" fmla="*/ 2271976 w 2793512"/>
              <a:gd name="connsiteY65" fmla="*/ 3676034 h 3827499"/>
              <a:gd name="connsiteX66" fmla="*/ 2451490 w 2793512"/>
              <a:gd name="connsiteY66" fmla="*/ 3597496 h 3827499"/>
              <a:gd name="connsiteX67" fmla="*/ 2434660 w 2793512"/>
              <a:gd name="connsiteY67" fmla="*/ 3423592 h 3827499"/>
              <a:gd name="connsiteX68" fmla="*/ 1929777 w 2793512"/>
              <a:gd name="connsiteY68" fmla="*/ 3395543 h 3827499"/>
              <a:gd name="connsiteX69" fmla="*/ 1918557 w 2793512"/>
              <a:gd name="connsiteY69" fmla="*/ 3070174 h 3827499"/>
              <a:gd name="connsiteX70" fmla="*/ 1884898 w 2793512"/>
              <a:gd name="connsiteY70" fmla="*/ 3053344 h 3827499"/>
              <a:gd name="connsiteX71" fmla="*/ 1907338 w 2793512"/>
              <a:gd name="connsiteY71" fmla="*/ 2873830 h 3827499"/>
              <a:gd name="connsiteX72" fmla="*/ 1862459 w 2793512"/>
              <a:gd name="connsiteY72" fmla="*/ 2812122 h 3827499"/>
              <a:gd name="connsiteX73" fmla="*/ 2109291 w 2793512"/>
              <a:gd name="connsiteY73" fmla="*/ 2756024 h 3827499"/>
              <a:gd name="connsiteX74" fmla="*/ 2131730 w 2793512"/>
              <a:gd name="connsiteY74" fmla="*/ 2626998 h 3827499"/>
              <a:gd name="connsiteX75" fmla="*/ 2372952 w 2793512"/>
              <a:gd name="connsiteY75" fmla="*/ 2660657 h 3827499"/>
              <a:gd name="connsiteX76" fmla="*/ 2597345 w 2793512"/>
              <a:gd name="connsiteY76" fmla="*/ 2071626 h 3827499"/>
              <a:gd name="connsiteX77" fmla="*/ 2552466 w 2793512"/>
              <a:gd name="connsiteY77" fmla="*/ 1987479 h 3827499"/>
              <a:gd name="connsiteX78" fmla="*/ 2698322 w 2793512"/>
              <a:gd name="connsiteY78" fmla="*/ 1499425 h 3827499"/>
              <a:gd name="connsiteX79" fmla="*/ 2642224 w 2793512"/>
              <a:gd name="connsiteY79" fmla="*/ 1392839 h 3827499"/>
              <a:gd name="connsiteX80" fmla="*/ 2501978 w 2793512"/>
              <a:gd name="connsiteY80" fmla="*/ 809418 h 3827499"/>
              <a:gd name="connsiteX81" fmla="*/ 2765640 w 2793512"/>
              <a:gd name="connsiteY81" fmla="*/ 674782 h 3827499"/>
              <a:gd name="connsiteX82" fmla="*/ 2715151 w 2793512"/>
              <a:gd name="connsiteY82" fmla="*/ 472829 h 3827499"/>
              <a:gd name="connsiteX83" fmla="*/ 2647833 w 2793512"/>
              <a:gd name="connsiteY83" fmla="*/ 80143 h 3827499"/>
              <a:gd name="connsiteX0" fmla="*/ 2647833 w 2814039"/>
              <a:gd name="connsiteY0" fmla="*/ 80143 h 3827499"/>
              <a:gd name="connsiteX1" fmla="*/ 2395391 w 2814039"/>
              <a:gd name="connsiteY1" fmla="*/ 1604 h 3827499"/>
              <a:gd name="connsiteX2" fmla="*/ 2193438 w 2814039"/>
              <a:gd name="connsiteY2" fmla="*/ 197948 h 3827499"/>
              <a:gd name="connsiteX3" fmla="*/ 2114901 w 2814039"/>
              <a:gd name="connsiteY3" fmla="*/ 214777 h 3827499"/>
              <a:gd name="connsiteX4" fmla="*/ 2142950 w 2814039"/>
              <a:gd name="connsiteY4" fmla="*/ 326974 h 3827499"/>
              <a:gd name="connsiteX5" fmla="*/ 2047583 w 2814039"/>
              <a:gd name="connsiteY5" fmla="*/ 495268 h 3827499"/>
              <a:gd name="connsiteX6" fmla="*/ 2159779 w 2814039"/>
              <a:gd name="connsiteY6" fmla="*/ 747710 h 3827499"/>
              <a:gd name="connsiteX7" fmla="*/ 2030754 w 2814039"/>
              <a:gd name="connsiteY7" fmla="*/ 792588 h 3827499"/>
              <a:gd name="connsiteX8" fmla="*/ 1997095 w 2814039"/>
              <a:gd name="connsiteY8" fmla="*/ 859906 h 3827499"/>
              <a:gd name="connsiteX9" fmla="*/ 1997095 w 2814039"/>
              <a:gd name="connsiteY9" fmla="*/ 747710 h 3827499"/>
              <a:gd name="connsiteX10" fmla="*/ 1946606 w 2814039"/>
              <a:gd name="connsiteY10" fmla="*/ 708441 h 3827499"/>
              <a:gd name="connsiteX11" fmla="*/ 1772702 w 2814039"/>
              <a:gd name="connsiteY11" fmla="*/ 758929 h 3827499"/>
              <a:gd name="connsiteX12" fmla="*/ 1402454 w 2814039"/>
              <a:gd name="connsiteY12" fmla="*/ 618684 h 3827499"/>
              <a:gd name="connsiteX13" fmla="*/ 1705384 w 2814039"/>
              <a:gd name="connsiteY13" fmla="*/ 1190885 h 3827499"/>
              <a:gd name="connsiteX14" fmla="*/ 1800751 w 2814039"/>
              <a:gd name="connsiteY14" fmla="*/ 1263813 h 3827499"/>
              <a:gd name="connsiteX15" fmla="*/ 1649286 w 2814039"/>
              <a:gd name="connsiteY15" fmla="*/ 1488205 h 3827499"/>
              <a:gd name="connsiteX16" fmla="*/ 1727824 w 2814039"/>
              <a:gd name="connsiteY16" fmla="*/ 1706988 h 3827499"/>
              <a:gd name="connsiteX17" fmla="*/ 1817581 w 2814039"/>
              <a:gd name="connsiteY17" fmla="*/ 1701379 h 3827499"/>
              <a:gd name="connsiteX18" fmla="*/ 1671725 w 2814039"/>
              <a:gd name="connsiteY18" fmla="*/ 1869673 h 3827499"/>
              <a:gd name="connsiteX19" fmla="*/ 914400 w 2814039"/>
              <a:gd name="connsiteY19" fmla="*/ 1617231 h 3827499"/>
              <a:gd name="connsiteX20" fmla="*/ 460005 w 2814039"/>
              <a:gd name="connsiteY20" fmla="*/ 2643828 h 3827499"/>
              <a:gd name="connsiteX21" fmla="*/ 263662 w 2814039"/>
              <a:gd name="connsiteY21" fmla="*/ 2851391 h 3827499"/>
              <a:gd name="connsiteX22" fmla="*/ 44879 w 2814039"/>
              <a:gd name="connsiteY22" fmla="*/ 2896269 h 3827499"/>
              <a:gd name="connsiteX23" fmla="*/ 0 w 2814039"/>
              <a:gd name="connsiteY23" fmla="*/ 3002856 h 3827499"/>
              <a:gd name="connsiteX24" fmla="*/ 274881 w 2814039"/>
              <a:gd name="connsiteY24" fmla="*/ 3126272 h 3827499"/>
              <a:gd name="connsiteX25" fmla="*/ 504884 w 2814039"/>
              <a:gd name="connsiteY25" fmla="*/ 3025295 h 3827499"/>
              <a:gd name="connsiteX26" fmla="*/ 471225 w 2814039"/>
              <a:gd name="connsiteY26" fmla="*/ 3154321 h 3827499"/>
              <a:gd name="connsiteX27" fmla="*/ 572201 w 2814039"/>
              <a:gd name="connsiteY27" fmla="*/ 3199199 h 3827499"/>
              <a:gd name="connsiteX28" fmla="*/ 381468 w 2814039"/>
              <a:gd name="connsiteY28" fmla="*/ 3659204 h 3827499"/>
              <a:gd name="connsiteX29" fmla="*/ 196344 w 2814039"/>
              <a:gd name="connsiteY29" fmla="*/ 3704083 h 3827499"/>
              <a:gd name="connsiteX30" fmla="*/ 263662 w 2814039"/>
              <a:gd name="connsiteY30" fmla="*/ 3805059 h 3827499"/>
              <a:gd name="connsiteX31" fmla="*/ 555372 w 2814039"/>
              <a:gd name="connsiteY31" fmla="*/ 3827499 h 3827499"/>
              <a:gd name="connsiteX32" fmla="*/ 589031 w 2814039"/>
              <a:gd name="connsiteY32" fmla="*/ 3619936 h 3827499"/>
              <a:gd name="connsiteX33" fmla="*/ 645129 w 2814039"/>
              <a:gd name="connsiteY33" fmla="*/ 3614326 h 3827499"/>
              <a:gd name="connsiteX34" fmla="*/ 690008 w 2814039"/>
              <a:gd name="connsiteY34" fmla="*/ 3737742 h 3827499"/>
              <a:gd name="connsiteX35" fmla="*/ 774155 w 2814039"/>
              <a:gd name="connsiteY35" fmla="*/ 3743352 h 3827499"/>
              <a:gd name="connsiteX36" fmla="*/ 779765 w 2814039"/>
              <a:gd name="connsiteY36" fmla="*/ 3513349 h 3827499"/>
              <a:gd name="connsiteX37" fmla="*/ 746106 w 2814039"/>
              <a:gd name="connsiteY37" fmla="*/ 3244078 h 3827499"/>
              <a:gd name="connsiteX38" fmla="*/ 903181 w 2814039"/>
              <a:gd name="connsiteY38" fmla="*/ 2666267 h 3827499"/>
              <a:gd name="connsiteX39" fmla="*/ 1166842 w 2814039"/>
              <a:gd name="connsiteY39" fmla="*/ 2559680 h 3827499"/>
              <a:gd name="connsiteX40" fmla="*/ 1531480 w 2814039"/>
              <a:gd name="connsiteY40" fmla="*/ 2666267 h 3827499"/>
              <a:gd name="connsiteX41" fmla="*/ 1593188 w 2814039"/>
              <a:gd name="connsiteY41" fmla="*/ 2666267 h 3827499"/>
              <a:gd name="connsiteX42" fmla="*/ 1649286 w 2814039"/>
              <a:gd name="connsiteY42" fmla="*/ 2767244 h 3827499"/>
              <a:gd name="connsiteX43" fmla="*/ 1800751 w 2814039"/>
              <a:gd name="connsiteY43" fmla="*/ 2800902 h 3827499"/>
              <a:gd name="connsiteX44" fmla="*/ 1811971 w 2814039"/>
              <a:gd name="connsiteY44" fmla="*/ 2834561 h 3827499"/>
              <a:gd name="connsiteX45" fmla="*/ 1772702 w 2814039"/>
              <a:gd name="connsiteY45" fmla="*/ 3036515 h 3827499"/>
              <a:gd name="connsiteX46" fmla="*/ 1750263 w 2814039"/>
              <a:gd name="connsiteY46" fmla="*/ 3361884 h 3827499"/>
              <a:gd name="connsiteX47" fmla="*/ 1542700 w 2814039"/>
              <a:gd name="connsiteY47" fmla="*/ 3384323 h 3827499"/>
              <a:gd name="connsiteX48" fmla="*/ 1206111 w 2814039"/>
              <a:gd name="connsiteY48" fmla="*/ 3434812 h 3827499"/>
              <a:gd name="connsiteX49" fmla="*/ 1178062 w 2814039"/>
              <a:gd name="connsiteY49" fmla="*/ 3507739 h 3827499"/>
              <a:gd name="connsiteX50" fmla="*/ 1116354 w 2814039"/>
              <a:gd name="connsiteY50" fmla="*/ 3535788 h 3827499"/>
              <a:gd name="connsiteX51" fmla="*/ 1144403 w 2814039"/>
              <a:gd name="connsiteY51" fmla="*/ 3670424 h 3827499"/>
              <a:gd name="connsiteX52" fmla="*/ 1284648 w 2814039"/>
              <a:gd name="connsiteY52" fmla="*/ 3676034 h 3827499"/>
              <a:gd name="connsiteX53" fmla="*/ 1279038 w 2814039"/>
              <a:gd name="connsiteY53" fmla="*/ 3524569 h 3827499"/>
              <a:gd name="connsiteX54" fmla="*/ 1458552 w 2814039"/>
              <a:gd name="connsiteY54" fmla="*/ 3535788 h 3827499"/>
              <a:gd name="connsiteX55" fmla="*/ 1430503 w 2814039"/>
              <a:gd name="connsiteY55" fmla="*/ 3614326 h 3827499"/>
              <a:gd name="connsiteX56" fmla="*/ 1402454 w 2814039"/>
              <a:gd name="connsiteY56" fmla="*/ 3676034 h 3827499"/>
              <a:gd name="connsiteX57" fmla="*/ 1318307 w 2814039"/>
              <a:gd name="connsiteY57" fmla="*/ 3692863 h 3827499"/>
              <a:gd name="connsiteX58" fmla="*/ 1452943 w 2814039"/>
              <a:gd name="connsiteY58" fmla="*/ 3816279 h 3827499"/>
              <a:gd name="connsiteX59" fmla="*/ 1520260 w 2814039"/>
              <a:gd name="connsiteY59" fmla="*/ 3681644 h 3827499"/>
              <a:gd name="connsiteX60" fmla="*/ 1823190 w 2814039"/>
              <a:gd name="connsiteY60" fmla="*/ 3580667 h 3827499"/>
              <a:gd name="connsiteX61" fmla="*/ 2159779 w 2814039"/>
              <a:gd name="connsiteY61" fmla="*/ 3653594 h 3827499"/>
              <a:gd name="connsiteX62" fmla="*/ 2114901 w 2814039"/>
              <a:gd name="connsiteY62" fmla="*/ 3754571 h 3827499"/>
              <a:gd name="connsiteX63" fmla="*/ 2210268 w 2814039"/>
              <a:gd name="connsiteY63" fmla="*/ 3821889 h 3827499"/>
              <a:gd name="connsiteX64" fmla="*/ 2283195 w 2814039"/>
              <a:gd name="connsiteY64" fmla="*/ 3771401 h 3827499"/>
              <a:gd name="connsiteX65" fmla="*/ 2271976 w 2814039"/>
              <a:gd name="connsiteY65" fmla="*/ 3676034 h 3827499"/>
              <a:gd name="connsiteX66" fmla="*/ 2451490 w 2814039"/>
              <a:gd name="connsiteY66" fmla="*/ 3597496 h 3827499"/>
              <a:gd name="connsiteX67" fmla="*/ 2434660 w 2814039"/>
              <a:gd name="connsiteY67" fmla="*/ 3423592 h 3827499"/>
              <a:gd name="connsiteX68" fmla="*/ 1929777 w 2814039"/>
              <a:gd name="connsiteY68" fmla="*/ 3395543 h 3827499"/>
              <a:gd name="connsiteX69" fmla="*/ 1918557 w 2814039"/>
              <a:gd name="connsiteY69" fmla="*/ 3070174 h 3827499"/>
              <a:gd name="connsiteX70" fmla="*/ 1884898 w 2814039"/>
              <a:gd name="connsiteY70" fmla="*/ 3053344 h 3827499"/>
              <a:gd name="connsiteX71" fmla="*/ 1907338 w 2814039"/>
              <a:gd name="connsiteY71" fmla="*/ 2873830 h 3827499"/>
              <a:gd name="connsiteX72" fmla="*/ 1862459 w 2814039"/>
              <a:gd name="connsiteY72" fmla="*/ 2812122 h 3827499"/>
              <a:gd name="connsiteX73" fmla="*/ 2109291 w 2814039"/>
              <a:gd name="connsiteY73" fmla="*/ 2756024 h 3827499"/>
              <a:gd name="connsiteX74" fmla="*/ 2131730 w 2814039"/>
              <a:gd name="connsiteY74" fmla="*/ 2626998 h 3827499"/>
              <a:gd name="connsiteX75" fmla="*/ 2372952 w 2814039"/>
              <a:gd name="connsiteY75" fmla="*/ 2660657 h 3827499"/>
              <a:gd name="connsiteX76" fmla="*/ 2597345 w 2814039"/>
              <a:gd name="connsiteY76" fmla="*/ 2071626 h 3827499"/>
              <a:gd name="connsiteX77" fmla="*/ 2552466 w 2814039"/>
              <a:gd name="connsiteY77" fmla="*/ 1987479 h 3827499"/>
              <a:gd name="connsiteX78" fmla="*/ 2698322 w 2814039"/>
              <a:gd name="connsiteY78" fmla="*/ 1499425 h 3827499"/>
              <a:gd name="connsiteX79" fmla="*/ 2642224 w 2814039"/>
              <a:gd name="connsiteY79" fmla="*/ 1392839 h 3827499"/>
              <a:gd name="connsiteX80" fmla="*/ 2501978 w 2814039"/>
              <a:gd name="connsiteY80" fmla="*/ 809418 h 3827499"/>
              <a:gd name="connsiteX81" fmla="*/ 2765640 w 2814039"/>
              <a:gd name="connsiteY81" fmla="*/ 674782 h 3827499"/>
              <a:gd name="connsiteX82" fmla="*/ 2715151 w 2814039"/>
              <a:gd name="connsiteY82" fmla="*/ 472829 h 3827499"/>
              <a:gd name="connsiteX83" fmla="*/ 2647833 w 2814039"/>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501978 w 2822824"/>
              <a:gd name="connsiteY80" fmla="*/ 809418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501978 w 2822824"/>
              <a:gd name="connsiteY80" fmla="*/ 809418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490758 w 2822824"/>
              <a:gd name="connsiteY80" fmla="*/ 848687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490758 w 2822824"/>
              <a:gd name="connsiteY80" fmla="*/ 848687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03959"/>
              <a:gd name="connsiteY0" fmla="*/ 80143 h 3827499"/>
              <a:gd name="connsiteX1" fmla="*/ 2395391 w 2803959"/>
              <a:gd name="connsiteY1" fmla="*/ 1604 h 3827499"/>
              <a:gd name="connsiteX2" fmla="*/ 2193438 w 2803959"/>
              <a:gd name="connsiteY2" fmla="*/ 197948 h 3827499"/>
              <a:gd name="connsiteX3" fmla="*/ 2114901 w 2803959"/>
              <a:gd name="connsiteY3" fmla="*/ 214777 h 3827499"/>
              <a:gd name="connsiteX4" fmla="*/ 2142950 w 2803959"/>
              <a:gd name="connsiteY4" fmla="*/ 326974 h 3827499"/>
              <a:gd name="connsiteX5" fmla="*/ 2047583 w 2803959"/>
              <a:gd name="connsiteY5" fmla="*/ 495268 h 3827499"/>
              <a:gd name="connsiteX6" fmla="*/ 2159779 w 2803959"/>
              <a:gd name="connsiteY6" fmla="*/ 747710 h 3827499"/>
              <a:gd name="connsiteX7" fmla="*/ 2030754 w 2803959"/>
              <a:gd name="connsiteY7" fmla="*/ 792588 h 3827499"/>
              <a:gd name="connsiteX8" fmla="*/ 1997095 w 2803959"/>
              <a:gd name="connsiteY8" fmla="*/ 859906 h 3827499"/>
              <a:gd name="connsiteX9" fmla="*/ 1997095 w 2803959"/>
              <a:gd name="connsiteY9" fmla="*/ 747710 h 3827499"/>
              <a:gd name="connsiteX10" fmla="*/ 1946606 w 2803959"/>
              <a:gd name="connsiteY10" fmla="*/ 708441 h 3827499"/>
              <a:gd name="connsiteX11" fmla="*/ 1772702 w 2803959"/>
              <a:gd name="connsiteY11" fmla="*/ 758929 h 3827499"/>
              <a:gd name="connsiteX12" fmla="*/ 1402454 w 2803959"/>
              <a:gd name="connsiteY12" fmla="*/ 618684 h 3827499"/>
              <a:gd name="connsiteX13" fmla="*/ 1705384 w 2803959"/>
              <a:gd name="connsiteY13" fmla="*/ 1190885 h 3827499"/>
              <a:gd name="connsiteX14" fmla="*/ 1800751 w 2803959"/>
              <a:gd name="connsiteY14" fmla="*/ 1263813 h 3827499"/>
              <a:gd name="connsiteX15" fmla="*/ 1649286 w 2803959"/>
              <a:gd name="connsiteY15" fmla="*/ 1488205 h 3827499"/>
              <a:gd name="connsiteX16" fmla="*/ 1727824 w 2803959"/>
              <a:gd name="connsiteY16" fmla="*/ 1706988 h 3827499"/>
              <a:gd name="connsiteX17" fmla="*/ 1817581 w 2803959"/>
              <a:gd name="connsiteY17" fmla="*/ 1701379 h 3827499"/>
              <a:gd name="connsiteX18" fmla="*/ 1671725 w 2803959"/>
              <a:gd name="connsiteY18" fmla="*/ 1869673 h 3827499"/>
              <a:gd name="connsiteX19" fmla="*/ 914400 w 2803959"/>
              <a:gd name="connsiteY19" fmla="*/ 1617231 h 3827499"/>
              <a:gd name="connsiteX20" fmla="*/ 460005 w 2803959"/>
              <a:gd name="connsiteY20" fmla="*/ 2643828 h 3827499"/>
              <a:gd name="connsiteX21" fmla="*/ 263662 w 2803959"/>
              <a:gd name="connsiteY21" fmla="*/ 2851391 h 3827499"/>
              <a:gd name="connsiteX22" fmla="*/ 44879 w 2803959"/>
              <a:gd name="connsiteY22" fmla="*/ 2896269 h 3827499"/>
              <a:gd name="connsiteX23" fmla="*/ 0 w 2803959"/>
              <a:gd name="connsiteY23" fmla="*/ 3002856 h 3827499"/>
              <a:gd name="connsiteX24" fmla="*/ 274881 w 2803959"/>
              <a:gd name="connsiteY24" fmla="*/ 3126272 h 3827499"/>
              <a:gd name="connsiteX25" fmla="*/ 504884 w 2803959"/>
              <a:gd name="connsiteY25" fmla="*/ 3025295 h 3827499"/>
              <a:gd name="connsiteX26" fmla="*/ 471225 w 2803959"/>
              <a:gd name="connsiteY26" fmla="*/ 3154321 h 3827499"/>
              <a:gd name="connsiteX27" fmla="*/ 572201 w 2803959"/>
              <a:gd name="connsiteY27" fmla="*/ 3199199 h 3827499"/>
              <a:gd name="connsiteX28" fmla="*/ 381468 w 2803959"/>
              <a:gd name="connsiteY28" fmla="*/ 3659204 h 3827499"/>
              <a:gd name="connsiteX29" fmla="*/ 196344 w 2803959"/>
              <a:gd name="connsiteY29" fmla="*/ 3704083 h 3827499"/>
              <a:gd name="connsiteX30" fmla="*/ 263662 w 2803959"/>
              <a:gd name="connsiteY30" fmla="*/ 3805059 h 3827499"/>
              <a:gd name="connsiteX31" fmla="*/ 555372 w 2803959"/>
              <a:gd name="connsiteY31" fmla="*/ 3827499 h 3827499"/>
              <a:gd name="connsiteX32" fmla="*/ 589031 w 2803959"/>
              <a:gd name="connsiteY32" fmla="*/ 3619936 h 3827499"/>
              <a:gd name="connsiteX33" fmla="*/ 645129 w 2803959"/>
              <a:gd name="connsiteY33" fmla="*/ 3614326 h 3827499"/>
              <a:gd name="connsiteX34" fmla="*/ 690008 w 2803959"/>
              <a:gd name="connsiteY34" fmla="*/ 3737742 h 3827499"/>
              <a:gd name="connsiteX35" fmla="*/ 774155 w 2803959"/>
              <a:gd name="connsiteY35" fmla="*/ 3743352 h 3827499"/>
              <a:gd name="connsiteX36" fmla="*/ 779765 w 2803959"/>
              <a:gd name="connsiteY36" fmla="*/ 3513349 h 3827499"/>
              <a:gd name="connsiteX37" fmla="*/ 746106 w 2803959"/>
              <a:gd name="connsiteY37" fmla="*/ 3244078 h 3827499"/>
              <a:gd name="connsiteX38" fmla="*/ 903181 w 2803959"/>
              <a:gd name="connsiteY38" fmla="*/ 2666267 h 3827499"/>
              <a:gd name="connsiteX39" fmla="*/ 1166842 w 2803959"/>
              <a:gd name="connsiteY39" fmla="*/ 2559680 h 3827499"/>
              <a:gd name="connsiteX40" fmla="*/ 1531480 w 2803959"/>
              <a:gd name="connsiteY40" fmla="*/ 2666267 h 3827499"/>
              <a:gd name="connsiteX41" fmla="*/ 1593188 w 2803959"/>
              <a:gd name="connsiteY41" fmla="*/ 2666267 h 3827499"/>
              <a:gd name="connsiteX42" fmla="*/ 1649286 w 2803959"/>
              <a:gd name="connsiteY42" fmla="*/ 2767244 h 3827499"/>
              <a:gd name="connsiteX43" fmla="*/ 1800751 w 2803959"/>
              <a:gd name="connsiteY43" fmla="*/ 2800902 h 3827499"/>
              <a:gd name="connsiteX44" fmla="*/ 1811971 w 2803959"/>
              <a:gd name="connsiteY44" fmla="*/ 2834561 h 3827499"/>
              <a:gd name="connsiteX45" fmla="*/ 1772702 w 2803959"/>
              <a:gd name="connsiteY45" fmla="*/ 3036515 h 3827499"/>
              <a:gd name="connsiteX46" fmla="*/ 1750263 w 2803959"/>
              <a:gd name="connsiteY46" fmla="*/ 3361884 h 3827499"/>
              <a:gd name="connsiteX47" fmla="*/ 1542700 w 2803959"/>
              <a:gd name="connsiteY47" fmla="*/ 3384323 h 3827499"/>
              <a:gd name="connsiteX48" fmla="*/ 1206111 w 2803959"/>
              <a:gd name="connsiteY48" fmla="*/ 3434812 h 3827499"/>
              <a:gd name="connsiteX49" fmla="*/ 1178062 w 2803959"/>
              <a:gd name="connsiteY49" fmla="*/ 3507739 h 3827499"/>
              <a:gd name="connsiteX50" fmla="*/ 1116354 w 2803959"/>
              <a:gd name="connsiteY50" fmla="*/ 3535788 h 3827499"/>
              <a:gd name="connsiteX51" fmla="*/ 1144403 w 2803959"/>
              <a:gd name="connsiteY51" fmla="*/ 3670424 h 3827499"/>
              <a:gd name="connsiteX52" fmla="*/ 1284648 w 2803959"/>
              <a:gd name="connsiteY52" fmla="*/ 3676034 h 3827499"/>
              <a:gd name="connsiteX53" fmla="*/ 1279038 w 2803959"/>
              <a:gd name="connsiteY53" fmla="*/ 3524569 h 3827499"/>
              <a:gd name="connsiteX54" fmla="*/ 1458552 w 2803959"/>
              <a:gd name="connsiteY54" fmla="*/ 3535788 h 3827499"/>
              <a:gd name="connsiteX55" fmla="*/ 1430503 w 2803959"/>
              <a:gd name="connsiteY55" fmla="*/ 3614326 h 3827499"/>
              <a:gd name="connsiteX56" fmla="*/ 1402454 w 2803959"/>
              <a:gd name="connsiteY56" fmla="*/ 3676034 h 3827499"/>
              <a:gd name="connsiteX57" fmla="*/ 1318307 w 2803959"/>
              <a:gd name="connsiteY57" fmla="*/ 3692863 h 3827499"/>
              <a:gd name="connsiteX58" fmla="*/ 1452943 w 2803959"/>
              <a:gd name="connsiteY58" fmla="*/ 3816279 h 3827499"/>
              <a:gd name="connsiteX59" fmla="*/ 1520260 w 2803959"/>
              <a:gd name="connsiteY59" fmla="*/ 3681644 h 3827499"/>
              <a:gd name="connsiteX60" fmla="*/ 1823190 w 2803959"/>
              <a:gd name="connsiteY60" fmla="*/ 3580667 h 3827499"/>
              <a:gd name="connsiteX61" fmla="*/ 2159779 w 2803959"/>
              <a:gd name="connsiteY61" fmla="*/ 3653594 h 3827499"/>
              <a:gd name="connsiteX62" fmla="*/ 2114901 w 2803959"/>
              <a:gd name="connsiteY62" fmla="*/ 3754571 h 3827499"/>
              <a:gd name="connsiteX63" fmla="*/ 2210268 w 2803959"/>
              <a:gd name="connsiteY63" fmla="*/ 3821889 h 3827499"/>
              <a:gd name="connsiteX64" fmla="*/ 2283195 w 2803959"/>
              <a:gd name="connsiteY64" fmla="*/ 3771401 h 3827499"/>
              <a:gd name="connsiteX65" fmla="*/ 2271976 w 2803959"/>
              <a:gd name="connsiteY65" fmla="*/ 3676034 h 3827499"/>
              <a:gd name="connsiteX66" fmla="*/ 2451490 w 2803959"/>
              <a:gd name="connsiteY66" fmla="*/ 3597496 h 3827499"/>
              <a:gd name="connsiteX67" fmla="*/ 2434660 w 2803959"/>
              <a:gd name="connsiteY67" fmla="*/ 3423592 h 3827499"/>
              <a:gd name="connsiteX68" fmla="*/ 1929777 w 2803959"/>
              <a:gd name="connsiteY68" fmla="*/ 3395543 h 3827499"/>
              <a:gd name="connsiteX69" fmla="*/ 1918557 w 2803959"/>
              <a:gd name="connsiteY69" fmla="*/ 3070174 h 3827499"/>
              <a:gd name="connsiteX70" fmla="*/ 1884898 w 2803959"/>
              <a:gd name="connsiteY70" fmla="*/ 3053344 h 3827499"/>
              <a:gd name="connsiteX71" fmla="*/ 1907338 w 2803959"/>
              <a:gd name="connsiteY71" fmla="*/ 2873830 h 3827499"/>
              <a:gd name="connsiteX72" fmla="*/ 1862459 w 2803959"/>
              <a:gd name="connsiteY72" fmla="*/ 2812122 h 3827499"/>
              <a:gd name="connsiteX73" fmla="*/ 2109291 w 2803959"/>
              <a:gd name="connsiteY73" fmla="*/ 2756024 h 3827499"/>
              <a:gd name="connsiteX74" fmla="*/ 2131730 w 2803959"/>
              <a:gd name="connsiteY74" fmla="*/ 2626998 h 3827499"/>
              <a:gd name="connsiteX75" fmla="*/ 2372952 w 2803959"/>
              <a:gd name="connsiteY75" fmla="*/ 2660657 h 3827499"/>
              <a:gd name="connsiteX76" fmla="*/ 2597345 w 2803959"/>
              <a:gd name="connsiteY76" fmla="*/ 2071626 h 3827499"/>
              <a:gd name="connsiteX77" fmla="*/ 2552466 w 2803959"/>
              <a:gd name="connsiteY77" fmla="*/ 1987479 h 3827499"/>
              <a:gd name="connsiteX78" fmla="*/ 2698322 w 2803959"/>
              <a:gd name="connsiteY78" fmla="*/ 1499425 h 3827499"/>
              <a:gd name="connsiteX79" fmla="*/ 2642224 w 2803959"/>
              <a:gd name="connsiteY79" fmla="*/ 1392839 h 3827499"/>
              <a:gd name="connsiteX80" fmla="*/ 2490758 w 2803959"/>
              <a:gd name="connsiteY80" fmla="*/ 848687 h 3827499"/>
              <a:gd name="connsiteX81" fmla="*/ 2743201 w 2803959"/>
              <a:gd name="connsiteY81" fmla="*/ 714051 h 3827499"/>
              <a:gd name="connsiteX82" fmla="*/ 2715151 w 2803959"/>
              <a:gd name="connsiteY82" fmla="*/ 472829 h 3827499"/>
              <a:gd name="connsiteX83" fmla="*/ 2647833 w 2803959"/>
              <a:gd name="connsiteY83" fmla="*/ 80143 h 3827499"/>
              <a:gd name="connsiteX0" fmla="*/ 2647833 w 2798650"/>
              <a:gd name="connsiteY0" fmla="*/ 80143 h 3827499"/>
              <a:gd name="connsiteX1" fmla="*/ 2395391 w 2798650"/>
              <a:gd name="connsiteY1" fmla="*/ 1604 h 3827499"/>
              <a:gd name="connsiteX2" fmla="*/ 2193438 w 2798650"/>
              <a:gd name="connsiteY2" fmla="*/ 197948 h 3827499"/>
              <a:gd name="connsiteX3" fmla="*/ 2114901 w 2798650"/>
              <a:gd name="connsiteY3" fmla="*/ 214777 h 3827499"/>
              <a:gd name="connsiteX4" fmla="*/ 2142950 w 2798650"/>
              <a:gd name="connsiteY4" fmla="*/ 326974 h 3827499"/>
              <a:gd name="connsiteX5" fmla="*/ 2047583 w 2798650"/>
              <a:gd name="connsiteY5" fmla="*/ 495268 h 3827499"/>
              <a:gd name="connsiteX6" fmla="*/ 2159779 w 2798650"/>
              <a:gd name="connsiteY6" fmla="*/ 747710 h 3827499"/>
              <a:gd name="connsiteX7" fmla="*/ 2030754 w 2798650"/>
              <a:gd name="connsiteY7" fmla="*/ 792588 h 3827499"/>
              <a:gd name="connsiteX8" fmla="*/ 1997095 w 2798650"/>
              <a:gd name="connsiteY8" fmla="*/ 859906 h 3827499"/>
              <a:gd name="connsiteX9" fmla="*/ 1997095 w 2798650"/>
              <a:gd name="connsiteY9" fmla="*/ 747710 h 3827499"/>
              <a:gd name="connsiteX10" fmla="*/ 1946606 w 2798650"/>
              <a:gd name="connsiteY10" fmla="*/ 708441 h 3827499"/>
              <a:gd name="connsiteX11" fmla="*/ 1772702 w 2798650"/>
              <a:gd name="connsiteY11" fmla="*/ 758929 h 3827499"/>
              <a:gd name="connsiteX12" fmla="*/ 1402454 w 2798650"/>
              <a:gd name="connsiteY12" fmla="*/ 618684 h 3827499"/>
              <a:gd name="connsiteX13" fmla="*/ 1705384 w 2798650"/>
              <a:gd name="connsiteY13" fmla="*/ 1190885 h 3827499"/>
              <a:gd name="connsiteX14" fmla="*/ 1800751 w 2798650"/>
              <a:gd name="connsiteY14" fmla="*/ 1263813 h 3827499"/>
              <a:gd name="connsiteX15" fmla="*/ 1649286 w 2798650"/>
              <a:gd name="connsiteY15" fmla="*/ 1488205 h 3827499"/>
              <a:gd name="connsiteX16" fmla="*/ 1727824 w 2798650"/>
              <a:gd name="connsiteY16" fmla="*/ 1706988 h 3827499"/>
              <a:gd name="connsiteX17" fmla="*/ 1817581 w 2798650"/>
              <a:gd name="connsiteY17" fmla="*/ 1701379 h 3827499"/>
              <a:gd name="connsiteX18" fmla="*/ 1671725 w 2798650"/>
              <a:gd name="connsiteY18" fmla="*/ 1869673 h 3827499"/>
              <a:gd name="connsiteX19" fmla="*/ 914400 w 2798650"/>
              <a:gd name="connsiteY19" fmla="*/ 1617231 h 3827499"/>
              <a:gd name="connsiteX20" fmla="*/ 460005 w 2798650"/>
              <a:gd name="connsiteY20" fmla="*/ 2643828 h 3827499"/>
              <a:gd name="connsiteX21" fmla="*/ 263662 w 2798650"/>
              <a:gd name="connsiteY21" fmla="*/ 2851391 h 3827499"/>
              <a:gd name="connsiteX22" fmla="*/ 44879 w 2798650"/>
              <a:gd name="connsiteY22" fmla="*/ 2896269 h 3827499"/>
              <a:gd name="connsiteX23" fmla="*/ 0 w 2798650"/>
              <a:gd name="connsiteY23" fmla="*/ 3002856 h 3827499"/>
              <a:gd name="connsiteX24" fmla="*/ 274881 w 2798650"/>
              <a:gd name="connsiteY24" fmla="*/ 3126272 h 3827499"/>
              <a:gd name="connsiteX25" fmla="*/ 504884 w 2798650"/>
              <a:gd name="connsiteY25" fmla="*/ 3025295 h 3827499"/>
              <a:gd name="connsiteX26" fmla="*/ 471225 w 2798650"/>
              <a:gd name="connsiteY26" fmla="*/ 3154321 h 3827499"/>
              <a:gd name="connsiteX27" fmla="*/ 572201 w 2798650"/>
              <a:gd name="connsiteY27" fmla="*/ 3199199 h 3827499"/>
              <a:gd name="connsiteX28" fmla="*/ 381468 w 2798650"/>
              <a:gd name="connsiteY28" fmla="*/ 3659204 h 3827499"/>
              <a:gd name="connsiteX29" fmla="*/ 196344 w 2798650"/>
              <a:gd name="connsiteY29" fmla="*/ 3704083 h 3827499"/>
              <a:gd name="connsiteX30" fmla="*/ 263662 w 2798650"/>
              <a:gd name="connsiteY30" fmla="*/ 3805059 h 3827499"/>
              <a:gd name="connsiteX31" fmla="*/ 555372 w 2798650"/>
              <a:gd name="connsiteY31" fmla="*/ 3827499 h 3827499"/>
              <a:gd name="connsiteX32" fmla="*/ 589031 w 2798650"/>
              <a:gd name="connsiteY32" fmla="*/ 3619936 h 3827499"/>
              <a:gd name="connsiteX33" fmla="*/ 645129 w 2798650"/>
              <a:gd name="connsiteY33" fmla="*/ 3614326 h 3827499"/>
              <a:gd name="connsiteX34" fmla="*/ 690008 w 2798650"/>
              <a:gd name="connsiteY34" fmla="*/ 3737742 h 3827499"/>
              <a:gd name="connsiteX35" fmla="*/ 774155 w 2798650"/>
              <a:gd name="connsiteY35" fmla="*/ 3743352 h 3827499"/>
              <a:gd name="connsiteX36" fmla="*/ 779765 w 2798650"/>
              <a:gd name="connsiteY36" fmla="*/ 3513349 h 3827499"/>
              <a:gd name="connsiteX37" fmla="*/ 746106 w 2798650"/>
              <a:gd name="connsiteY37" fmla="*/ 3244078 h 3827499"/>
              <a:gd name="connsiteX38" fmla="*/ 903181 w 2798650"/>
              <a:gd name="connsiteY38" fmla="*/ 2666267 h 3827499"/>
              <a:gd name="connsiteX39" fmla="*/ 1166842 w 2798650"/>
              <a:gd name="connsiteY39" fmla="*/ 2559680 h 3827499"/>
              <a:gd name="connsiteX40" fmla="*/ 1531480 w 2798650"/>
              <a:gd name="connsiteY40" fmla="*/ 2666267 h 3827499"/>
              <a:gd name="connsiteX41" fmla="*/ 1593188 w 2798650"/>
              <a:gd name="connsiteY41" fmla="*/ 2666267 h 3827499"/>
              <a:gd name="connsiteX42" fmla="*/ 1649286 w 2798650"/>
              <a:gd name="connsiteY42" fmla="*/ 2767244 h 3827499"/>
              <a:gd name="connsiteX43" fmla="*/ 1800751 w 2798650"/>
              <a:gd name="connsiteY43" fmla="*/ 2800902 h 3827499"/>
              <a:gd name="connsiteX44" fmla="*/ 1811971 w 2798650"/>
              <a:gd name="connsiteY44" fmla="*/ 2834561 h 3827499"/>
              <a:gd name="connsiteX45" fmla="*/ 1772702 w 2798650"/>
              <a:gd name="connsiteY45" fmla="*/ 3036515 h 3827499"/>
              <a:gd name="connsiteX46" fmla="*/ 1750263 w 2798650"/>
              <a:gd name="connsiteY46" fmla="*/ 3361884 h 3827499"/>
              <a:gd name="connsiteX47" fmla="*/ 1542700 w 2798650"/>
              <a:gd name="connsiteY47" fmla="*/ 3384323 h 3827499"/>
              <a:gd name="connsiteX48" fmla="*/ 1206111 w 2798650"/>
              <a:gd name="connsiteY48" fmla="*/ 3434812 h 3827499"/>
              <a:gd name="connsiteX49" fmla="*/ 1178062 w 2798650"/>
              <a:gd name="connsiteY49" fmla="*/ 3507739 h 3827499"/>
              <a:gd name="connsiteX50" fmla="*/ 1116354 w 2798650"/>
              <a:gd name="connsiteY50" fmla="*/ 3535788 h 3827499"/>
              <a:gd name="connsiteX51" fmla="*/ 1144403 w 2798650"/>
              <a:gd name="connsiteY51" fmla="*/ 3670424 h 3827499"/>
              <a:gd name="connsiteX52" fmla="*/ 1284648 w 2798650"/>
              <a:gd name="connsiteY52" fmla="*/ 3676034 h 3827499"/>
              <a:gd name="connsiteX53" fmla="*/ 1279038 w 2798650"/>
              <a:gd name="connsiteY53" fmla="*/ 3524569 h 3827499"/>
              <a:gd name="connsiteX54" fmla="*/ 1458552 w 2798650"/>
              <a:gd name="connsiteY54" fmla="*/ 3535788 h 3827499"/>
              <a:gd name="connsiteX55" fmla="*/ 1430503 w 2798650"/>
              <a:gd name="connsiteY55" fmla="*/ 3614326 h 3827499"/>
              <a:gd name="connsiteX56" fmla="*/ 1402454 w 2798650"/>
              <a:gd name="connsiteY56" fmla="*/ 3676034 h 3827499"/>
              <a:gd name="connsiteX57" fmla="*/ 1318307 w 2798650"/>
              <a:gd name="connsiteY57" fmla="*/ 3692863 h 3827499"/>
              <a:gd name="connsiteX58" fmla="*/ 1452943 w 2798650"/>
              <a:gd name="connsiteY58" fmla="*/ 3816279 h 3827499"/>
              <a:gd name="connsiteX59" fmla="*/ 1520260 w 2798650"/>
              <a:gd name="connsiteY59" fmla="*/ 3681644 h 3827499"/>
              <a:gd name="connsiteX60" fmla="*/ 1823190 w 2798650"/>
              <a:gd name="connsiteY60" fmla="*/ 3580667 h 3827499"/>
              <a:gd name="connsiteX61" fmla="*/ 2159779 w 2798650"/>
              <a:gd name="connsiteY61" fmla="*/ 3653594 h 3827499"/>
              <a:gd name="connsiteX62" fmla="*/ 2114901 w 2798650"/>
              <a:gd name="connsiteY62" fmla="*/ 3754571 h 3827499"/>
              <a:gd name="connsiteX63" fmla="*/ 2210268 w 2798650"/>
              <a:gd name="connsiteY63" fmla="*/ 3821889 h 3827499"/>
              <a:gd name="connsiteX64" fmla="*/ 2283195 w 2798650"/>
              <a:gd name="connsiteY64" fmla="*/ 3771401 h 3827499"/>
              <a:gd name="connsiteX65" fmla="*/ 2271976 w 2798650"/>
              <a:gd name="connsiteY65" fmla="*/ 3676034 h 3827499"/>
              <a:gd name="connsiteX66" fmla="*/ 2451490 w 2798650"/>
              <a:gd name="connsiteY66" fmla="*/ 3597496 h 3827499"/>
              <a:gd name="connsiteX67" fmla="*/ 2434660 w 2798650"/>
              <a:gd name="connsiteY67" fmla="*/ 3423592 h 3827499"/>
              <a:gd name="connsiteX68" fmla="*/ 1929777 w 2798650"/>
              <a:gd name="connsiteY68" fmla="*/ 3395543 h 3827499"/>
              <a:gd name="connsiteX69" fmla="*/ 1918557 w 2798650"/>
              <a:gd name="connsiteY69" fmla="*/ 3070174 h 3827499"/>
              <a:gd name="connsiteX70" fmla="*/ 1884898 w 2798650"/>
              <a:gd name="connsiteY70" fmla="*/ 3053344 h 3827499"/>
              <a:gd name="connsiteX71" fmla="*/ 1907338 w 2798650"/>
              <a:gd name="connsiteY71" fmla="*/ 2873830 h 3827499"/>
              <a:gd name="connsiteX72" fmla="*/ 1862459 w 2798650"/>
              <a:gd name="connsiteY72" fmla="*/ 2812122 h 3827499"/>
              <a:gd name="connsiteX73" fmla="*/ 2109291 w 2798650"/>
              <a:gd name="connsiteY73" fmla="*/ 2756024 h 3827499"/>
              <a:gd name="connsiteX74" fmla="*/ 2131730 w 2798650"/>
              <a:gd name="connsiteY74" fmla="*/ 2626998 h 3827499"/>
              <a:gd name="connsiteX75" fmla="*/ 2372952 w 2798650"/>
              <a:gd name="connsiteY75" fmla="*/ 2660657 h 3827499"/>
              <a:gd name="connsiteX76" fmla="*/ 2597345 w 2798650"/>
              <a:gd name="connsiteY76" fmla="*/ 2071626 h 3827499"/>
              <a:gd name="connsiteX77" fmla="*/ 2552466 w 2798650"/>
              <a:gd name="connsiteY77" fmla="*/ 1987479 h 3827499"/>
              <a:gd name="connsiteX78" fmla="*/ 2698322 w 2798650"/>
              <a:gd name="connsiteY78" fmla="*/ 1499425 h 3827499"/>
              <a:gd name="connsiteX79" fmla="*/ 2642224 w 2798650"/>
              <a:gd name="connsiteY79" fmla="*/ 1392839 h 3827499"/>
              <a:gd name="connsiteX80" fmla="*/ 2490758 w 2798650"/>
              <a:gd name="connsiteY80" fmla="*/ 848687 h 3827499"/>
              <a:gd name="connsiteX81" fmla="*/ 2743201 w 2798650"/>
              <a:gd name="connsiteY81" fmla="*/ 714051 h 3827499"/>
              <a:gd name="connsiteX82" fmla="*/ 2715151 w 2798650"/>
              <a:gd name="connsiteY82" fmla="*/ 472829 h 3827499"/>
              <a:gd name="connsiteX83" fmla="*/ 2647833 w 2798650"/>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90758 w 2777761"/>
              <a:gd name="connsiteY80" fmla="*/ 84868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90758 w 2777761"/>
              <a:gd name="connsiteY80" fmla="*/ 84868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501977 w 2777761"/>
              <a:gd name="connsiteY80" fmla="*/ 815028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130631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130631 h 3827499"/>
              <a:gd name="connsiteX0" fmla="*/ 2597345 w 2777761"/>
              <a:gd name="connsiteY0" fmla="*/ 91863 h 3788731"/>
              <a:gd name="connsiteX1" fmla="*/ 2434660 w 2777761"/>
              <a:gd name="connsiteY1" fmla="*/ 2105 h 3788731"/>
              <a:gd name="connsiteX2" fmla="*/ 2193438 w 2777761"/>
              <a:gd name="connsiteY2" fmla="*/ 159180 h 3788731"/>
              <a:gd name="connsiteX3" fmla="*/ 2114901 w 2777761"/>
              <a:gd name="connsiteY3" fmla="*/ 17600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597345 w 2777761"/>
              <a:gd name="connsiteY83" fmla="*/ 9186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114901 w 2777761"/>
              <a:gd name="connsiteY3" fmla="*/ 17600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72702 w 2777761"/>
              <a:gd name="connsiteY12" fmla="*/ 720161 h 3788731"/>
              <a:gd name="connsiteX13" fmla="*/ 1402454 w 2777761"/>
              <a:gd name="connsiteY13" fmla="*/ 579916 h 3788731"/>
              <a:gd name="connsiteX14" fmla="*/ 1705384 w 2777761"/>
              <a:gd name="connsiteY14" fmla="*/ 1152117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705384 w 2777761"/>
              <a:gd name="connsiteY14" fmla="*/ 1152117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07319 w 2754076"/>
              <a:gd name="connsiteY0" fmla="*/ 86253 h 3788731"/>
              <a:gd name="connsiteX1" fmla="*/ 2410975 w 2754076"/>
              <a:gd name="connsiteY1" fmla="*/ 2105 h 3788731"/>
              <a:gd name="connsiteX2" fmla="*/ 2169753 w 2754076"/>
              <a:gd name="connsiteY2" fmla="*/ 159180 h 3788731"/>
              <a:gd name="connsiteX3" fmla="*/ 2068777 w 2754076"/>
              <a:gd name="connsiteY3" fmla="*/ 198449 h 3788731"/>
              <a:gd name="connsiteX4" fmla="*/ 2119265 w 2754076"/>
              <a:gd name="connsiteY4" fmla="*/ 288206 h 3788731"/>
              <a:gd name="connsiteX5" fmla="*/ 2007069 w 2754076"/>
              <a:gd name="connsiteY5" fmla="*/ 450890 h 3788731"/>
              <a:gd name="connsiteX6" fmla="*/ 2113657 w 2754076"/>
              <a:gd name="connsiteY6" fmla="*/ 585526 h 3788731"/>
              <a:gd name="connsiteX7" fmla="*/ 2136094 w 2754076"/>
              <a:gd name="connsiteY7" fmla="*/ 708942 h 3788731"/>
              <a:gd name="connsiteX8" fmla="*/ 2007069 w 2754076"/>
              <a:gd name="connsiteY8" fmla="*/ 753820 h 3788731"/>
              <a:gd name="connsiteX9" fmla="*/ 1973410 w 2754076"/>
              <a:gd name="connsiteY9" fmla="*/ 821138 h 3788731"/>
              <a:gd name="connsiteX10" fmla="*/ 1973410 w 2754076"/>
              <a:gd name="connsiteY10" fmla="*/ 708942 h 3788731"/>
              <a:gd name="connsiteX11" fmla="*/ 1922921 w 2754076"/>
              <a:gd name="connsiteY11" fmla="*/ 669673 h 3788731"/>
              <a:gd name="connsiteX12" fmla="*/ 1760237 w 2754076"/>
              <a:gd name="connsiteY12" fmla="*/ 770649 h 3788731"/>
              <a:gd name="connsiteX13" fmla="*/ 1378769 w 2754076"/>
              <a:gd name="connsiteY13" fmla="*/ 579916 h 3788731"/>
              <a:gd name="connsiteX14" fmla="*/ 1642430 w 2754076"/>
              <a:gd name="connsiteY14" fmla="*/ 1129678 h 3788731"/>
              <a:gd name="connsiteX15" fmla="*/ 1777066 w 2754076"/>
              <a:gd name="connsiteY15" fmla="*/ 1225045 h 3788731"/>
              <a:gd name="connsiteX16" fmla="*/ 1625601 w 2754076"/>
              <a:gd name="connsiteY16" fmla="*/ 1449437 h 3788731"/>
              <a:gd name="connsiteX17" fmla="*/ 1704139 w 2754076"/>
              <a:gd name="connsiteY17" fmla="*/ 1668220 h 3788731"/>
              <a:gd name="connsiteX18" fmla="*/ 1793896 w 2754076"/>
              <a:gd name="connsiteY18" fmla="*/ 1662611 h 3788731"/>
              <a:gd name="connsiteX19" fmla="*/ 1603161 w 2754076"/>
              <a:gd name="connsiteY19" fmla="*/ 1858954 h 3788731"/>
              <a:gd name="connsiteX20" fmla="*/ 890715 w 2754076"/>
              <a:gd name="connsiteY20" fmla="*/ 1578463 h 3788731"/>
              <a:gd name="connsiteX21" fmla="*/ 436320 w 2754076"/>
              <a:gd name="connsiteY21" fmla="*/ 2605060 h 3788731"/>
              <a:gd name="connsiteX22" fmla="*/ 239977 w 2754076"/>
              <a:gd name="connsiteY22" fmla="*/ 2812623 h 3788731"/>
              <a:gd name="connsiteX23" fmla="*/ 21194 w 2754076"/>
              <a:gd name="connsiteY23" fmla="*/ 2857501 h 3788731"/>
              <a:gd name="connsiteX24" fmla="*/ 9973 w 2754076"/>
              <a:gd name="connsiteY24" fmla="*/ 2975307 h 3788731"/>
              <a:gd name="connsiteX25" fmla="*/ 251196 w 2754076"/>
              <a:gd name="connsiteY25" fmla="*/ 3087504 h 3788731"/>
              <a:gd name="connsiteX26" fmla="*/ 481199 w 2754076"/>
              <a:gd name="connsiteY26" fmla="*/ 2986527 h 3788731"/>
              <a:gd name="connsiteX27" fmla="*/ 447540 w 2754076"/>
              <a:gd name="connsiteY27" fmla="*/ 3115553 h 3788731"/>
              <a:gd name="connsiteX28" fmla="*/ 548516 w 2754076"/>
              <a:gd name="connsiteY28" fmla="*/ 3160431 h 3788731"/>
              <a:gd name="connsiteX29" fmla="*/ 357783 w 2754076"/>
              <a:gd name="connsiteY29" fmla="*/ 3620436 h 3788731"/>
              <a:gd name="connsiteX30" fmla="*/ 172659 w 2754076"/>
              <a:gd name="connsiteY30" fmla="*/ 3665315 h 3788731"/>
              <a:gd name="connsiteX31" fmla="*/ 239977 w 2754076"/>
              <a:gd name="connsiteY31" fmla="*/ 3766291 h 3788731"/>
              <a:gd name="connsiteX32" fmla="*/ 531687 w 2754076"/>
              <a:gd name="connsiteY32" fmla="*/ 3788731 h 3788731"/>
              <a:gd name="connsiteX33" fmla="*/ 565346 w 2754076"/>
              <a:gd name="connsiteY33" fmla="*/ 3581168 h 3788731"/>
              <a:gd name="connsiteX34" fmla="*/ 621444 w 2754076"/>
              <a:gd name="connsiteY34" fmla="*/ 3575558 h 3788731"/>
              <a:gd name="connsiteX35" fmla="*/ 666323 w 2754076"/>
              <a:gd name="connsiteY35" fmla="*/ 3698974 h 3788731"/>
              <a:gd name="connsiteX36" fmla="*/ 750470 w 2754076"/>
              <a:gd name="connsiteY36" fmla="*/ 3704584 h 3788731"/>
              <a:gd name="connsiteX37" fmla="*/ 756080 w 2754076"/>
              <a:gd name="connsiteY37" fmla="*/ 3474581 h 3788731"/>
              <a:gd name="connsiteX38" fmla="*/ 722421 w 2754076"/>
              <a:gd name="connsiteY38" fmla="*/ 3205310 h 3788731"/>
              <a:gd name="connsiteX39" fmla="*/ 879496 w 2754076"/>
              <a:gd name="connsiteY39" fmla="*/ 2627499 h 3788731"/>
              <a:gd name="connsiteX40" fmla="*/ 1143157 w 2754076"/>
              <a:gd name="connsiteY40" fmla="*/ 2520912 h 3788731"/>
              <a:gd name="connsiteX41" fmla="*/ 1507795 w 2754076"/>
              <a:gd name="connsiteY41" fmla="*/ 2627499 h 3788731"/>
              <a:gd name="connsiteX42" fmla="*/ 1569503 w 2754076"/>
              <a:gd name="connsiteY42" fmla="*/ 2627499 h 3788731"/>
              <a:gd name="connsiteX43" fmla="*/ 1625601 w 2754076"/>
              <a:gd name="connsiteY43" fmla="*/ 2728476 h 3788731"/>
              <a:gd name="connsiteX44" fmla="*/ 1777066 w 2754076"/>
              <a:gd name="connsiteY44" fmla="*/ 2762134 h 3788731"/>
              <a:gd name="connsiteX45" fmla="*/ 1788286 w 2754076"/>
              <a:gd name="connsiteY45" fmla="*/ 2795793 h 3788731"/>
              <a:gd name="connsiteX46" fmla="*/ 1749017 w 2754076"/>
              <a:gd name="connsiteY46" fmla="*/ 2997747 h 3788731"/>
              <a:gd name="connsiteX47" fmla="*/ 1726578 w 2754076"/>
              <a:gd name="connsiteY47" fmla="*/ 3323116 h 3788731"/>
              <a:gd name="connsiteX48" fmla="*/ 1519015 w 2754076"/>
              <a:gd name="connsiteY48" fmla="*/ 3345555 h 3788731"/>
              <a:gd name="connsiteX49" fmla="*/ 1182426 w 2754076"/>
              <a:gd name="connsiteY49" fmla="*/ 3396044 h 3788731"/>
              <a:gd name="connsiteX50" fmla="*/ 1154377 w 2754076"/>
              <a:gd name="connsiteY50" fmla="*/ 3468971 h 3788731"/>
              <a:gd name="connsiteX51" fmla="*/ 1092669 w 2754076"/>
              <a:gd name="connsiteY51" fmla="*/ 3497020 h 3788731"/>
              <a:gd name="connsiteX52" fmla="*/ 1120718 w 2754076"/>
              <a:gd name="connsiteY52" fmla="*/ 3631656 h 3788731"/>
              <a:gd name="connsiteX53" fmla="*/ 1260963 w 2754076"/>
              <a:gd name="connsiteY53" fmla="*/ 3637266 h 3788731"/>
              <a:gd name="connsiteX54" fmla="*/ 1255353 w 2754076"/>
              <a:gd name="connsiteY54" fmla="*/ 3485801 h 3788731"/>
              <a:gd name="connsiteX55" fmla="*/ 1434867 w 2754076"/>
              <a:gd name="connsiteY55" fmla="*/ 3497020 h 3788731"/>
              <a:gd name="connsiteX56" fmla="*/ 1406818 w 2754076"/>
              <a:gd name="connsiteY56" fmla="*/ 3575558 h 3788731"/>
              <a:gd name="connsiteX57" fmla="*/ 1378769 w 2754076"/>
              <a:gd name="connsiteY57" fmla="*/ 3637266 h 3788731"/>
              <a:gd name="connsiteX58" fmla="*/ 1294622 w 2754076"/>
              <a:gd name="connsiteY58" fmla="*/ 3654095 h 3788731"/>
              <a:gd name="connsiteX59" fmla="*/ 1429258 w 2754076"/>
              <a:gd name="connsiteY59" fmla="*/ 3777511 h 3788731"/>
              <a:gd name="connsiteX60" fmla="*/ 1496575 w 2754076"/>
              <a:gd name="connsiteY60" fmla="*/ 3642876 h 3788731"/>
              <a:gd name="connsiteX61" fmla="*/ 1799505 w 2754076"/>
              <a:gd name="connsiteY61" fmla="*/ 3541899 h 3788731"/>
              <a:gd name="connsiteX62" fmla="*/ 2136094 w 2754076"/>
              <a:gd name="connsiteY62" fmla="*/ 3614826 h 3788731"/>
              <a:gd name="connsiteX63" fmla="*/ 2091216 w 2754076"/>
              <a:gd name="connsiteY63" fmla="*/ 3715803 h 3788731"/>
              <a:gd name="connsiteX64" fmla="*/ 2186583 w 2754076"/>
              <a:gd name="connsiteY64" fmla="*/ 3783121 h 3788731"/>
              <a:gd name="connsiteX65" fmla="*/ 2259510 w 2754076"/>
              <a:gd name="connsiteY65" fmla="*/ 3732633 h 3788731"/>
              <a:gd name="connsiteX66" fmla="*/ 2248291 w 2754076"/>
              <a:gd name="connsiteY66" fmla="*/ 3637266 h 3788731"/>
              <a:gd name="connsiteX67" fmla="*/ 2427805 w 2754076"/>
              <a:gd name="connsiteY67" fmla="*/ 3558728 h 3788731"/>
              <a:gd name="connsiteX68" fmla="*/ 2410975 w 2754076"/>
              <a:gd name="connsiteY68" fmla="*/ 3384824 h 3788731"/>
              <a:gd name="connsiteX69" fmla="*/ 1906092 w 2754076"/>
              <a:gd name="connsiteY69" fmla="*/ 3356775 h 3788731"/>
              <a:gd name="connsiteX70" fmla="*/ 1894872 w 2754076"/>
              <a:gd name="connsiteY70" fmla="*/ 3031406 h 3788731"/>
              <a:gd name="connsiteX71" fmla="*/ 1861213 w 2754076"/>
              <a:gd name="connsiteY71" fmla="*/ 3014576 h 3788731"/>
              <a:gd name="connsiteX72" fmla="*/ 1883653 w 2754076"/>
              <a:gd name="connsiteY72" fmla="*/ 2835062 h 3788731"/>
              <a:gd name="connsiteX73" fmla="*/ 1838774 w 2754076"/>
              <a:gd name="connsiteY73" fmla="*/ 2773354 h 3788731"/>
              <a:gd name="connsiteX74" fmla="*/ 2085606 w 2754076"/>
              <a:gd name="connsiteY74" fmla="*/ 2717256 h 3788731"/>
              <a:gd name="connsiteX75" fmla="*/ 2108045 w 2754076"/>
              <a:gd name="connsiteY75" fmla="*/ 2588230 h 3788731"/>
              <a:gd name="connsiteX76" fmla="*/ 2349267 w 2754076"/>
              <a:gd name="connsiteY76" fmla="*/ 2621889 h 3788731"/>
              <a:gd name="connsiteX77" fmla="*/ 2573660 w 2754076"/>
              <a:gd name="connsiteY77" fmla="*/ 2032858 h 3788731"/>
              <a:gd name="connsiteX78" fmla="*/ 2528781 w 2754076"/>
              <a:gd name="connsiteY78" fmla="*/ 1948711 h 3788731"/>
              <a:gd name="connsiteX79" fmla="*/ 2674637 w 2754076"/>
              <a:gd name="connsiteY79" fmla="*/ 1460657 h 3788731"/>
              <a:gd name="connsiteX80" fmla="*/ 2618539 w 2754076"/>
              <a:gd name="connsiteY80" fmla="*/ 1354071 h 3788731"/>
              <a:gd name="connsiteX81" fmla="*/ 2461463 w 2754076"/>
              <a:gd name="connsiteY81" fmla="*/ 798699 h 3788731"/>
              <a:gd name="connsiteX82" fmla="*/ 2719516 w 2754076"/>
              <a:gd name="connsiteY82" fmla="*/ 675283 h 3788731"/>
              <a:gd name="connsiteX83" fmla="*/ 2691466 w 2754076"/>
              <a:gd name="connsiteY83" fmla="*/ 434061 h 3788731"/>
              <a:gd name="connsiteX84" fmla="*/ 2607319 w 2754076"/>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69505 w 2772385"/>
              <a:gd name="connsiteY25" fmla="*/ 308750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69505 w 2772385"/>
              <a:gd name="connsiteY25" fmla="*/ 308750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38778 w 2772385"/>
              <a:gd name="connsiteY26" fmla="*/ 298091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38778 w 2772385"/>
              <a:gd name="connsiteY26" fmla="*/ 298091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1215 w 2772385"/>
              <a:gd name="connsiteY28" fmla="*/ 3194090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1215 w 2772385"/>
              <a:gd name="connsiteY28" fmla="*/ 3194090 h 3788731"/>
              <a:gd name="connsiteX29" fmla="*/ 381702 w 2772385"/>
              <a:gd name="connsiteY29" fmla="*/ 3592387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190968 w 2772385"/>
              <a:gd name="connsiteY30" fmla="*/ 3665315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7 w 2772385"/>
              <a:gd name="connsiteY30" fmla="*/ 3743852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24627 w 2772385"/>
              <a:gd name="connsiteY30" fmla="*/ 3682144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24627 w 2772385"/>
              <a:gd name="connsiteY30" fmla="*/ 3682144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73412 w 2772385"/>
              <a:gd name="connsiteY34" fmla="*/ 356433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40730 w 2772385"/>
              <a:gd name="connsiteY35" fmla="*/ 373824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18291 w 2772385"/>
              <a:gd name="connsiteY35" fmla="*/ 3743853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07572 w 2772385"/>
              <a:gd name="connsiteY68" fmla="*/ 3345556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46114 w 2772385"/>
              <a:gd name="connsiteY65" fmla="*/ 355872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12931 w 2772385"/>
              <a:gd name="connsiteY56" fmla="*/ 3654095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20019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72385" h="3816780">
                <a:moveTo>
                  <a:pt x="2625628" y="86253"/>
                </a:moveTo>
                <a:cubicBezTo>
                  <a:pt x="2591969" y="30155"/>
                  <a:pt x="2530261" y="-3505"/>
                  <a:pt x="2429284" y="2105"/>
                </a:cubicBezTo>
                <a:cubicBezTo>
                  <a:pt x="2322697" y="-16594"/>
                  <a:pt x="2255380" y="93732"/>
                  <a:pt x="2188062" y="159180"/>
                </a:cubicBezTo>
                <a:lnTo>
                  <a:pt x="2087086" y="198449"/>
                </a:lnTo>
                <a:lnTo>
                  <a:pt x="2137574" y="288206"/>
                </a:lnTo>
                <a:lnTo>
                  <a:pt x="2025378" y="450890"/>
                </a:lnTo>
                <a:cubicBezTo>
                  <a:pt x="2049688" y="501378"/>
                  <a:pt x="2107656" y="535038"/>
                  <a:pt x="2131966" y="585526"/>
                </a:cubicBezTo>
                <a:lnTo>
                  <a:pt x="2154403" y="708942"/>
                </a:lnTo>
                <a:lnTo>
                  <a:pt x="2025378" y="753820"/>
                </a:lnTo>
                <a:lnTo>
                  <a:pt x="1991719" y="821138"/>
                </a:lnTo>
                <a:lnTo>
                  <a:pt x="1991719" y="708942"/>
                </a:lnTo>
                <a:lnTo>
                  <a:pt x="1941230" y="669673"/>
                </a:lnTo>
                <a:lnTo>
                  <a:pt x="1778546" y="770649"/>
                </a:lnTo>
                <a:lnTo>
                  <a:pt x="1397078" y="579916"/>
                </a:lnTo>
                <a:lnTo>
                  <a:pt x="1660739" y="1129678"/>
                </a:lnTo>
                <a:lnTo>
                  <a:pt x="1795375" y="1225045"/>
                </a:lnTo>
                <a:cubicBezTo>
                  <a:pt x="1744887" y="1299842"/>
                  <a:pt x="1649520" y="1352201"/>
                  <a:pt x="1643910" y="1449437"/>
                </a:cubicBezTo>
                <a:cubicBezTo>
                  <a:pt x="1630820" y="1527975"/>
                  <a:pt x="1657001" y="1628951"/>
                  <a:pt x="1722448" y="1668220"/>
                </a:cubicBezTo>
                <a:lnTo>
                  <a:pt x="1812205" y="1662611"/>
                </a:lnTo>
                <a:lnTo>
                  <a:pt x="1621470" y="1858954"/>
                </a:lnTo>
                <a:cubicBezTo>
                  <a:pt x="1580332" y="1911312"/>
                  <a:pt x="1056749" y="1542934"/>
                  <a:pt x="909024" y="1578463"/>
                </a:cubicBezTo>
                <a:cubicBezTo>
                  <a:pt x="667802" y="1634562"/>
                  <a:pt x="656582" y="2341398"/>
                  <a:pt x="454629" y="2605060"/>
                </a:cubicBezTo>
                <a:lnTo>
                  <a:pt x="258286" y="2812623"/>
                </a:lnTo>
                <a:cubicBezTo>
                  <a:pt x="190968" y="2883680"/>
                  <a:pt x="101211" y="2808883"/>
                  <a:pt x="39503" y="2857501"/>
                </a:cubicBezTo>
                <a:cubicBezTo>
                  <a:pt x="-9116" y="2898640"/>
                  <a:pt x="-12856" y="2945388"/>
                  <a:pt x="28282" y="2975307"/>
                </a:cubicBezTo>
                <a:cubicBezTo>
                  <a:pt x="108690" y="3035145"/>
                  <a:pt x="177877" y="3050105"/>
                  <a:pt x="258285" y="3087504"/>
                </a:cubicBezTo>
                <a:cubicBezTo>
                  <a:pt x="396660" y="2995877"/>
                  <a:pt x="495770" y="2937909"/>
                  <a:pt x="527559" y="2986527"/>
                </a:cubicBezTo>
                <a:cubicBezTo>
                  <a:pt x="578047" y="3025795"/>
                  <a:pt x="505118" y="3104333"/>
                  <a:pt x="488288" y="3154821"/>
                </a:cubicBezTo>
                <a:lnTo>
                  <a:pt x="561215" y="3194090"/>
                </a:lnTo>
                <a:lnTo>
                  <a:pt x="381702" y="3592387"/>
                </a:lnTo>
                <a:cubicBezTo>
                  <a:pt x="329344" y="3622306"/>
                  <a:pt x="215277" y="3669054"/>
                  <a:pt x="213408" y="3698973"/>
                </a:cubicBezTo>
                <a:cubicBezTo>
                  <a:pt x="213408" y="3747592"/>
                  <a:pt x="241457" y="3796210"/>
                  <a:pt x="280726" y="3811169"/>
                </a:cubicBezTo>
                <a:lnTo>
                  <a:pt x="477068" y="3771902"/>
                </a:lnTo>
                <a:cubicBezTo>
                  <a:pt x="525686" y="3697104"/>
                  <a:pt x="557476" y="3532550"/>
                  <a:pt x="622923" y="3547509"/>
                </a:cubicBezTo>
                <a:cubicBezTo>
                  <a:pt x="682762" y="3530679"/>
                  <a:pt x="641623" y="3693364"/>
                  <a:pt x="662193" y="3743852"/>
                </a:cubicBezTo>
                <a:lnTo>
                  <a:pt x="735121" y="3732634"/>
                </a:lnTo>
                <a:cubicBezTo>
                  <a:pt x="753820" y="3642877"/>
                  <a:pt x="733251" y="3564338"/>
                  <a:pt x="774389" y="3474581"/>
                </a:cubicBezTo>
                <a:cubicBezTo>
                  <a:pt x="802438" y="3418483"/>
                  <a:pt x="707071" y="3328726"/>
                  <a:pt x="695851" y="3238969"/>
                </a:cubicBezTo>
                <a:cubicBezTo>
                  <a:pt x="677152" y="3160431"/>
                  <a:pt x="837966" y="2868721"/>
                  <a:pt x="897805" y="2627499"/>
                </a:cubicBezTo>
                <a:lnTo>
                  <a:pt x="1161466" y="2520912"/>
                </a:lnTo>
                <a:lnTo>
                  <a:pt x="1492445" y="2638718"/>
                </a:lnTo>
                <a:lnTo>
                  <a:pt x="1587812" y="2627499"/>
                </a:lnTo>
                <a:cubicBezTo>
                  <a:pt x="1606511" y="2661158"/>
                  <a:pt x="1602772" y="2694817"/>
                  <a:pt x="1643910" y="2728476"/>
                </a:cubicBezTo>
                <a:lnTo>
                  <a:pt x="1795375" y="2762134"/>
                </a:lnTo>
                <a:lnTo>
                  <a:pt x="1795375" y="2812623"/>
                </a:lnTo>
                <a:cubicBezTo>
                  <a:pt x="1718708" y="2823842"/>
                  <a:pt x="1759847" y="2947259"/>
                  <a:pt x="1750497" y="3008967"/>
                </a:cubicBezTo>
                <a:lnTo>
                  <a:pt x="1711228" y="3328726"/>
                </a:lnTo>
                <a:lnTo>
                  <a:pt x="1200735" y="3396044"/>
                </a:lnTo>
                <a:lnTo>
                  <a:pt x="1172686" y="3468971"/>
                </a:lnTo>
                <a:lnTo>
                  <a:pt x="1110978" y="3497020"/>
                </a:lnTo>
                <a:cubicBezTo>
                  <a:pt x="1120328" y="3541899"/>
                  <a:pt x="1090408" y="3569947"/>
                  <a:pt x="1139027" y="3631656"/>
                </a:cubicBezTo>
                <a:lnTo>
                  <a:pt x="1279272" y="3637266"/>
                </a:lnTo>
                <a:lnTo>
                  <a:pt x="1273662" y="3485801"/>
                </a:lnTo>
                <a:lnTo>
                  <a:pt x="1453176" y="3497020"/>
                </a:lnTo>
                <a:lnTo>
                  <a:pt x="1425127" y="3575558"/>
                </a:lnTo>
                <a:lnTo>
                  <a:pt x="1397078" y="3637266"/>
                </a:lnTo>
                <a:lnTo>
                  <a:pt x="1340980" y="3704584"/>
                </a:lnTo>
                <a:cubicBezTo>
                  <a:pt x="1355940" y="3770031"/>
                  <a:pt x="1393339" y="3790601"/>
                  <a:pt x="1453177" y="3799951"/>
                </a:cubicBezTo>
                <a:cubicBezTo>
                  <a:pt x="1514885" y="3788732"/>
                  <a:pt x="1548543" y="3760681"/>
                  <a:pt x="1514884" y="3642876"/>
                </a:cubicBezTo>
                <a:lnTo>
                  <a:pt x="1817814" y="3541899"/>
                </a:lnTo>
                <a:lnTo>
                  <a:pt x="2154403" y="3614826"/>
                </a:lnTo>
                <a:cubicBezTo>
                  <a:pt x="2139444" y="3648485"/>
                  <a:pt x="2096435" y="3682144"/>
                  <a:pt x="2109525" y="3715803"/>
                </a:cubicBezTo>
                <a:cubicBezTo>
                  <a:pt x="2107655" y="3771901"/>
                  <a:pt x="2161883" y="3794341"/>
                  <a:pt x="2193672" y="3816780"/>
                </a:cubicBezTo>
                <a:lnTo>
                  <a:pt x="2277819" y="3732633"/>
                </a:lnTo>
                <a:lnTo>
                  <a:pt x="2266600" y="3637266"/>
                </a:lnTo>
                <a:lnTo>
                  <a:pt x="2423675" y="3564338"/>
                </a:lnTo>
                <a:lnTo>
                  <a:pt x="2429284" y="3384824"/>
                </a:lnTo>
                <a:lnTo>
                  <a:pt x="1907572" y="3345556"/>
                </a:lnTo>
                <a:lnTo>
                  <a:pt x="1913181" y="3031406"/>
                </a:lnTo>
                <a:lnTo>
                  <a:pt x="1907571" y="3014576"/>
                </a:lnTo>
                <a:lnTo>
                  <a:pt x="1901962" y="2835062"/>
                </a:lnTo>
                <a:lnTo>
                  <a:pt x="1857083" y="2773354"/>
                </a:lnTo>
                <a:lnTo>
                  <a:pt x="2047817" y="2717256"/>
                </a:lnTo>
                <a:lnTo>
                  <a:pt x="2081476" y="2610669"/>
                </a:lnTo>
                <a:lnTo>
                  <a:pt x="2367576" y="2621889"/>
                </a:lnTo>
                <a:cubicBezTo>
                  <a:pt x="2515302" y="2577011"/>
                  <a:pt x="2640587" y="2049688"/>
                  <a:pt x="2591969" y="2032858"/>
                </a:cubicBezTo>
                <a:lnTo>
                  <a:pt x="2547090" y="1948711"/>
                </a:lnTo>
                <a:cubicBezTo>
                  <a:pt x="2618148" y="1808466"/>
                  <a:pt x="2661156" y="1628952"/>
                  <a:pt x="2648067" y="1432608"/>
                </a:cubicBezTo>
                <a:lnTo>
                  <a:pt x="2580750" y="1337242"/>
                </a:lnTo>
                <a:cubicBezTo>
                  <a:pt x="2597579" y="1168948"/>
                  <a:pt x="2569529" y="989433"/>
                  <a:pt x="2462943" y="809919"/>
                </a:cubicBezTo>
                <a:cubicBezTo>
                  <a:pt x="2584488" y="890327"/>
                  <a:pt x="2655548" y="740730"/>
                  <a:pt x="2737825" y="675283"/>
                </a:cubicBezTo>
                <a:cubicBezTo>
                  <a:pt x="2765874" y="636014"/>
                  <a:pt x="2810752" y="473330"/>
                  <a:pt x="2709775" y="434061"/>
                </a:cubicBezTo>
                <a:cubicBezTo>
                  <a:pt x="2797662" y="265766"/>
                  <a:pt x="2694817" y="131131"/>
                  <a:pt x="2625628" y="8625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4" name="Freeform 5">
            <a:extLst>
              <a:ext uri="{FF2B5EF4-FFF2-40B4-BE49-F238E27FC236}">
                <a16:creationId xmlns:a16="http://schemas.microsoft.com/office/drawing/2014/main" id="{BF602442-CF13-478D-96A3-A548ACFA0784}"/>
              </a:ext>
            </a:extLst>
          </p:cNvPr>
          <p:cNvSpPr/>
          <p:nvPr/>
        </p:nvSpPr>
        <p:spPr>
          <a:xfrm flipH="1">
            <a:off x="5373431" y="2987586"/>
            <a:ext cx="1386924" cy="2303641"/>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5" name="Freeform 6">
            <a:extLst>
              <a:ext uri="{FF2B5EF4-FFF2-40B4-BE49-F238E27FC236}">
                <a16:creationId xmlns:a16="http://schemas.microsoft.com/office/drawing/2014/main" id="{5B88944A-547F-4DF5-89B1-603F59B687A4}"/>
              </a:ext>
            </a:extLst>
          </p:cNvPr>
          <p:cNvSpPr/>
          <p:nvPr/>
        </p:nvSpPr>
        <p:spPr>
          <a:xfrm flipH="1">
            <a:off x="7196174" y="3102306"/>
            <a:ext cx="1744199" cy="2217283"/>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6" name="TextBox 155">
            <a:extLst>
              <a:ext uri="{FF2B5EF4-FFF2-40B4-BE49-F238E27FC236}">
                <a16:creationId xmlns:a16="http://schemas.microsoft.com/office/drawing/2014/main" id="{DF691C40-340A-44BC-A6B3-C3A20A9ED913}"/>
              </a:ext>
            </a:extLst>
          </p:cNvPr>
          <p:cNvSpPr txBox="1"/>
          <p:nvPr/>
        </p:nvSpPr>
        <p:spPr>
          <a:xfrm>
            <a:off x="2336800" y="5366732"/>
            <a:ext cx="7556500" cy="1107996"/>
          </a:xfrm>
          <a:prstGeom prst="rect">
            <a:avLst/>
          </a:prstGeom>
          <a:noFill/>
        </p:spPr>
        <p:txBody>
          <a:bodyPr wrap="square" rtlCol="0" anchor="ctr">
            <a:spAutoFit/>
          </a:bodyPr>
          <a:lstStyle/>
          <a:p>
            <a:pPr algn="ctr"/>
            <a:r>
              <a:rPr lang="en-US" altLang="ko-KR" sz="6600" b="1" dirty="0">
                <a:cs typeface="Arial" pitchFamily="34" charset="0"/>
              </a:rPr>
              <a:t>Q &amp; A ?</a:t>
            </a:r>
            <a:endParaRPr lang="ko-KR" altLang="en-US" sz="6600" b="1" dirty="0">
              <a:cs typeface="Arial" pitchFamily="34" charset="0"/>
            </a:endParaRPr>
          </a:p>
        </p:txBody>
      </p:sp>
    </p:spTree>
    <p:extLst>
      <p:ext uri="{BB962C8B-B14F-4D97-AF65-F5344CB8AC3E}">
        <p14:creationId xmlns:p14="http://schemas.microsoft.com/office/powerpoint/2010/main" val="258222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How Our 3PL Software Will Work?</a:t>
            </a:r>
          </a:p>
        </p:txBody>
      </p:sp>
      <p:pic>
        <p:nvPicPr>
          <p:cNvPr id="2050" name="Picture 2" descr="C:\Users\Narasimha\Desktop\3pl-software-functional-architecture.png"/>
          <p:cNvPicPr>
            <a:picLocks noChangeAspect="1" noChangeArrowheads="1"/>
          </p:cNvPicPr>
          <p:nvPr/>
        </p:nvPicPr>
        <p:blipFill>
          <a:blip r:embed="rId2"/>
          <a:srcRect/>
          <a:stretch>
            <a:fillRect/>
          </a:stretch>
        </p:blipFill>
        <p:spPr bwMode="auto">
          <a:xfrm>
            <a:off x="955343" y="1090727"/>
            <a:ext cx="10258910" cy="5767273"/>
          </a:xfrm>
          <a:prstGeom prst="rect">
            <a:avLst/>
          </a:prstGeom>
          <a:noFill/>
        </p:spPr>
      </p:pic>
    </p:spTree>
    <p:extLst>
      <p:ext uri="{BB962C8B-B14F-4D97-AF65-F5344CB8AC3E}">
        <p14:creationId xmlns:p14="http://schemas.microsoft.com/office/powerpoint/2010/main" val="225196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solidFill>
                  <a:schemeClr val="bg1"/>
                </a:solidFill>
              </a:rPr>
              <a:t>Inbound Operations</a:t>
            </a:r>
          </a:p>
        </p:txBody>
      </p:sp>
      <p:sp>
        <p:nvSpPr>
          <p:cNvPr id="3" name="Donut 77">
            <a:extLst>
              <a:ext uri="{FF2B5EF4-FFF2-40B4-BE49-F238E27FC236}">
                <a16:creationId xmlns:a16="http://schemas.microsoft.com/office/drawing/2014/main" id="{5072CC74-C16C-44F6-A935-3CFA82A932BB}"/>
              </a:ext>
            </a:extLst>
          </p:cNvPr>
          <p:cNvSpPr/>
          <p:nvPr/>
        </p:nvSpPr>
        <p:spPr>
          <a:xfrm>
            <a:off x="4538898" y="2344764"/>
            <a:ext cx="3114206" cy="3114206"/>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 name="Oval 3">
            <a:extLst>
              <a:ext uri="{FF2B5EF4-FFF2-40B4-BE49-F238E27FC236}">
                <a16:creationId xmlns:a16="http://schemas.microsoft.com/office/drawing/2014/main" id="{24014247-2F7E-4F81-AFC4-D91B3899E2B0}"/>
              </a:ext>
            </a:extLst>
          </p:cNvPr>
          <p:cNvSpPr/>
          <p:nvPr/>
        </p:nvSpPr>
        <p:spPr>
          <a:xfrm>
            <a:off x="5210434" y="3016300"/>
            <a:ext cx="1771134" cy="17711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Donut 26">
            <a:extLst>
              <a:ext uri="{FF2B5EF4-FFF2-40B4-BE49-F238E27FC236}">
                <a16:creationId xmlns:a16="http://schemas.microsoft.com/office/drawing/2014/main" id="{C1A8C9F8-88DF-4B01-B386-B2486DF492BE}"/>
              </a:ext>
            </a:extLst>
          </p:cNvPr>
          <p:cNvSpPr/>
          <p:nvPr/>
        </p:nvSpPr>
        <p:spPr>
          <a:xfrm>
            <a:off x="4187788" y="1993654"/>
            <a:ext cx="3816424" cy="3816424"/>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6" name="Group 95">
            <a:extLst>
              <a:ext uri="{FF2B5EF4-FFF2-40B4-BE49-F238E27FC236}">
                <a16:creationId xmlns:a16="http://schemas.microsoft.com/office/drawing/2014/main" id="{F8CC2237-2FA0-4770-9123-90512F7A19C3}"/>
              </a:ext>
            </a:extLst>
          </p:cNvPr>
          <p:cNvGrpSpPr/>
          <p:nvPr/>
        </p:nvGrpSpPr>
        <p:grpSpPr>
          <a:xfrm>
            <a:off x="4752573" y="1656131"/>
            <a:ext cx="979049" cy="1469591"/>
            <a:chOff x="4752573" y="1656131"/>
            <a:chExt cx="979049" cy="1469591"/>
          </a:xfrm>
        </p:grpSpPr>
        <p:grpSp>
          <p:nvGrpSpPr>
            <p:cNvPr id="7" name="Group 12">
              <a:extLst>
                <a:ext uri="{FF2B5EF4-FFF2-40B4-BE49-F238E27FC236}">
                  <a16:creationId xmlns:a16="http://schemas.microsoft.com/office/drawing/2014/main" id="{3614E731-9BA1-4152-8B28-6B1E74C45A0A}"/>
                </a:ext>
              </a:extLst>
            </p:cNvPr>
            <p:cNvGrpSpPr/>
            <p:nvPr/>
          </p:nvGrpSpPr>
          <p:grpSpPr>
            <a:xfrm rot="19800000">
              <a:off x="4752573" y="1656131"/>
              <a:ext cx="979049" cy="1469591"/>
              <a:chOff x="5093002" y="2426934"/>
              <a:chExt cx="2232248" cy="3350691"/>
            </a:xfrm>
            <a:solidFill>
              <a:schemeClr val="accent4"/>
            </a:solidFill>
          </p:grpSpPr>
          <p:grpSp>
            <p:nvGrpSpPr>
              <p:cNvPr id="13" name="Group 13">
                <a:extLst>
                  <a:ext uri="{FF2B5EF4-FFF2-40B4-BE49-F238E27FC236}">
                    <a16:creationId xmlns:a16="http://schemas.microsoft.com/office/drawing/2014/main" id="{7BCB0A9C-A36E-44F6-91BA-3EA65EA31DE3}"/>
                  </a:ext>
                </a:extLst>
              </p:cNvPr>
              <p:cNvGrpSpPr/>
              <p:nvPr/>
            </p:nvGrpSpPr>
            <p:grpSpPr>
              <a:xfrm>
                <a:off x="5625823" y="4659182"/>
                <a:ext cx="1166607" cy="1118443"/>
                <a:chOff x="4964627" y="3703863"/>
                <a:chExt cx="393594" cy="377344"/>
              </a:xfrm>
              <a:grpFill/>
            </p:grpSpPr>
            <p:sp>
              <p:nvSpPr>
                <p:cNvPr id="16" name="Oval 1">
                  <a:extLst>
                    <a:ext uri="{FF2B5EF4-FFF2-40B4-BE49-F238E27FC236}">
                      <a16:creationId xmlns:a16="http://schemas.microsoft.com/office/drawing/2014/main" id="{807FD890-6C69-4BFD-B5A2-5BF3CA40F740}"/>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
                  <a:extLst>
                    <a:ext uri="{FF2B5EF4-FFF2-40B4-BE49-F238E27FC236}">
                      <a16:creationId xmlns:a16="http://schemas.microsoft.com/office/drawing/2014/main" id="{7CA081D7-D1F1-44CA-A26E-04B12E5EB63B}"/>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
                  <a:extLst>
                    <a:ext uri="{FF2B5EF4-FFF2-40B4-BE49-F238E27FC236}">
                      <a16:creationId xmlns:a16="http://schemas.microsoft.com/office/drawing/2014/main" id="{96ED67CC-FE21-43E5-B67A-C021B50EC04D}"/>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
                  <a:extLst>
                    <a:ext uri="{FF2B5EF4-FFF2-40B4-BE49-F238E27FC236}">
                      <a16:creationId xmlns:a16="http://schemas.microsoft.com/office/drawing/2014/main" id="{24EEB80F-B00A-4B2C-89BB-EAAC663AFC3A}"/>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5" name="Block Arc 14">
                <a:extLst>
                  <a:ext uri="{FF2B5EF4-FFF2-40B4-BE49-F238E27FC236}">
                    <a16:creationId xmlns:a16="http://schemas.microsoft.com/office/drawing/2014/main" id="{5070D60C-1D5F-424D-9EC9-3BD5CA2B1C0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49" name="Oval 48">
              <a:extLst>
                <a:ext uri="{FF2B5EF4-FFF2-40B4-BE49-F238E27FC236}">
                  <a16:creationId xmlns:a16="http://schemas.microsoft.com/office/drawing/2014/main" id="{4E098005-C01B-452B-A315-7DB5891BE9FE}"/>
                </a:ext>
              </a:extLst>
            </p:cNvPr>
            <p:cNvSpPr/>
            <p:nvPr/>
          </p:nvSpPr>
          <p:spPr>
            <a:xfrm>
              <a:off x="4783317" y="1842370"/>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4" name="Group 94">
            <a:extLst>
              <a:ext uri="{FF2B5EF4-FFF2-40B4-BE49-F238E27FC236}">
                <a16:creationId xmlns:a16="http://schemas.microsoft.com/office/drawing/2014/main" id="{0BF4B0A0-52C7-4E7D-AC0A-327C818316C7}"/>
              </a:ext>
            </a:extLst>
          </p:cNvPr>
          <p:cNvGrpSpPr/>
          <p:nvPr/>
        </p:nvGrpSpPr>
        <p:grpSpPr>
          <a:xfrm>
            <a:off x="3671313" y="3412343"/>
            <a:ext cx="1469591" cy="979049"/>
            <a:chOff x="3671313" y="3412343"/>
            <a:chExt cx="1469591" cy="979049"/>
          </a:xfrm>
        </p:grpSpPr>
        <p:grpSp>
          <p:nvGrpSpPr>
            <p:cNvPr id="20" name="Group 19">
              <a:extLst>
                <a:ext uri="{FF2B5EF4-FFF2-40B4-BE49-F238E27FC236}">
                  <a16:creationId xmlns:a16="http://schemas.microsoft.com/office/drawing/2014/main" id="{90BE3773-ABE6-4A9E-B7D8-14492DDCD203}"/>
                </a:ext>
              </a:extLst>
            </p:cNvPr>
            <p:cNvGrpSpPr/>
            <p:nvPr/>
          </p:nvGrpSpPr>
          <p:grpSpPr>
            <a:xfrm rot="16200000">
              <a:off x="3916584" y="3167072"/>
              <a:ext cx="979049" cy="1469591"/>
              <a:chOff x="5093002" y="2426934"/>
              <a:chExt cx="2232248" cy="3350691"/>
            </a:xfrm>
            <a:solidFill>
              <a:schemeClr val="accent5"/>
            </a:solidFill>
          </p:grpSpPr>
          <p:grpSp>
            <p:nvGrpSpPr>
              <p:cNvPr id="21" name="Group 20">
                <a:extLst>
                  <a:ext uri="{FF2B5EF4-FFF2-40B4-BE49-F238E27FC236}">
                    <a16:creationId xmlns:a16="http://schemas.microsoft.com/office/drawing/2014/main" id="{B54F3AE3-637E-4E94-A3BF-272926AF563C}"/>
                  </a:ext>
                </a:extLst>
              </p:cNvPr>
              <p:cNvGrpSpPr/>
              <p:nvPr/>
            </p:nvGrpSpPr>
            <p:grpSpPr>
              <a:xfrm>
                <a:off x="5625823" y="4659182"/>
                <a:ext cx="1166607" cy="1118443"/>
                <a:chOff x="4964627" y="3703863"/>
                <a:chExt cx="393594" cy="377344"/>
              </a:xfrm>
              <a:grpFill/>
            </p:grpSpPr>
            <p:sp>
              <p:nvSpPr>
                <p:cNvPr id="23" name="Oval 1">
                  <a:extLst>
                    <a:ext uri="{FF2B5EF4-FFF2-40B4-BE49-F238E27FC236}">
                      <a16:creationId xmlns:a16="http://schemas.microsoft.com/office/drawing/2014/main" id="{4DED4937-CA19-4053-B7C8-FC58ACE110FD}"/>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1">
                  <a:extLst>
                    <a:ext uri="{FF2B5EF4-FFF2-40B4-BE49-F238E27FC236}">
                      <a16:creationId xmlns:a16="http://schemas.microsoft.com/office/drawing/2014/main" id="{A526BB70-7BF9-4693-B209-F9635F438232}"/>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Oval 1">
                  <a:extLst>
                    <a:ext uri="{FF2B5EF4-FFF2-40B4-BE49-F238E27FC236}">
                      <a16:creationId xmlns:a16="http://schemas.microsoft.com/office/drawing/2014/main" id="{1B466E95-EDCB-4FCC-9626-A10AAE23445C}"/>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1">
                  <a:extLst>
                    <a:ext uri="{FF2B5EF4-FFF2-40B4-BE49-F238E27FC236}">
                      <a16:creationId xmlns:a16="http://schemas.microsoft.com/office/drawing/2014/main" id="{3D0F0EFC-F06B-4862-896A-0010A9D5A16B}"/>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2" name="Block Arc 21">
                <a:extLst>
                  <a:ext uri="{FF2B5EF4-FFF2-40B4-BE49-F238E27FC236}">
                    <a16:creationId xmlns:a16="http://schemas.microsoft.com/office/drawing/2014/main" id="{4F95EEA9-EE39-4833-A324-2C823E4498A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50" name="Oval 49">
              <a:extLst>
                <a:ext uri="{FF2B5EF4-FFF2-40B4-BE49-F238E27FC236}">
                  <a16:creationId xmlns:a16="http://schemas.microsoft.com/office/drawing/2014/main" id="{0F574DE2-63BE-4D85-9F3A-BE0265F500DC}"/>
                </a:ext>
              </a:extLst>
            </p:cNvPr>
            <p:cNvSpPr/>
            <p:nvPr/>
          </p:nvSpPr>
          <p:spPr>
            <a:xfrm>
              <a:off x="3807045"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27" name="Group 99">
            <a:extLst>
              <a:ext uri="{FF2B5EF4-FFF2-40B4-BE49-F238E27FC236}">
                <a16:creationId xmlns:a16="http://schemas.microsoft.com/office/drawing/2014/main" id="{D1B8E89C-A236-4C8A-8CB1-E76F4049F931}"/>
              </a:ext>
            </a:extLst>
          </p:cNvPr>
          <p:cNvGrpSpPr/>
          <p:nvPr/>
        </p:nvGrpSpPr>
        <p:grpSpPr>
          <a:xfrm>
            <a:off x="4752573" y="4644247"/>
            <a:ext cx="979049" cy="1469591"/>
            <a:chOff x="4752573" y="4644247"/>
            <a:chExt cx="979049" cy="1469591"/>
          </a:xfrm>
        </p:grpSpPr>
        <p:grpSp>
          <p:nvGrpSpPr>
            <p:cNvPr id="28" name="Group 5">
              <a:extLst>
                <a:ext uri="{FF2B5EF4-FFF2-40B4-BE49-F238E27FC236}">
                  <a16:creationId xmlns:a16="http://schemas.microsoft.com/office/drawing/2014/main" id="{EF4BFA2F-D7F3-4FFC-996A-998EBCE1C240}"/>
                </a:ext>
              </a:extLst>
            </p:cNvPr>
            <p:cNvGrpSpPr/>
            <p:nvPr/>
          </p:nvGrpSpPr>
          <p:grpSpPr>
            <a:xfrm rot="12600000">
              <a:off x="4752573" y="4644247"/>
              <a:ext cx="979049" cy="1469591"/>
              <a:chOff x="5093002" y="2426934"/>
              <a:chExt cx="2232248" cy="3350691"/>
            </a:xfrm>
            <a:solidFill>
              <a:schemeClr val="accent6"/>
            </a:solidFill>
          </p:grpSpPr>
          <p:grpSp>
            <p:nvGrpSpPr>
              <p:cNvPr id="34" name="Group 6">
                <a:extLst>
                  <a:ext uri="{FF2B5EF4-FFF2-40B4-BE49-F238E27FC236}">
                    <a16:creationId xmlns:a16="http://schemas.microsoft.com/office/drawing/2014/main" id="{BE92B638-F29E-4CFB-9DB7-5F62E101F03B}"/>
                  </a:ext>
                </a:extLst>
              </p:cNvPr>
              <p:cNvGrpSpPr/>
              <p:nvPr/>
            </p:nvGrpSpPr>
            <p:grpSpPr>
              <a:xfrm>
                <a:off x="5625823" y="4659182"/>
                <a:ext cx="1166607" cy="1118443"/>
                <a:chOff x="4964627" y="3703863"/>
                <a:chExt cx="393594" cy="377344"/>
              </a:xfrm>
              <a:grpFill/>
            </p:grpSpPr>
            <p:sp>
              <p:nvSpPr>
                <p:cNvPr id="9" name="Oval 1">
                  <a:extLst>
                    <a:ext uri="{FF2B5EF4-FFF2-40B4-BE49-F238E27FC236}">
                      <a16:creationId xmlns:a16="http://schemas.microsoft.com/office/drawing/2014/main" id="{2769D390-C98B-4543-9222-CEC37A0419FB}"/>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
                  <a:extLst>
                    <a:ext uri="{FF2B5EF4-FFF2-40B4-BE49-F238E27FC236}">
                      <a16:creationId xmlns:a16="http://schemas.microsoft.com/office/drawing/2014/main" id="{9ECA9BBC-475B-47E0-8EEE-87A1AC70CE86}"/>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
                  <a:extLst>
                    <a:ext uri="{FF2B5EF4-FFF2-40B4-BE49-F238E27FC236}">
                      <a16:creationId xmlns:a16="http://schemas.microsoft.com/office/drawing/2014/main" id="{F414987A-76A1-4CBD-AFE2-3D69308BB14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
                  <a:extLst>
                    <a:ext uri="{FF2B5EF4-FFF2-40B4-BE49-F238E27FC236}">
                      <a16:creationId xmlns:a16="http://schemas.microsoft.com/office/drawing/2014/main" id="{464ABF28-570E-49A4-8FB4-C4F77499E236}"/>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 name="Block Arc 7">
                <a:extLst>
                  <a:ext uri="{FF2B5EF4-FFF2-40B4-BE49-F238E27FC236}">
                    <a16:creationId xmlns:a16="http://schemas.microsoft.com/office/drawing/2014/main" id="{64871922-F53D-420D-BAAF-0960336CAC4F}"/>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51" name="Oval 50">
              <a:extLst>
                <a:ext uri="{FF2B5EF4-FFF2-40B4-BE49-F238E27FC236}">
                  <a16:creationId xmlns:a16="http://schemas.microsoft.com/office/drawing/2014/main" id="{6E3D586E-B8B8-44C1-9346-819851E5097E}"/>
                </a:ext>
              </a:extLst>
            </p:cNvPr>
            <p:cNvSpPr/>
            <p:nvPr/>
          </p:nvSpPr>
          <p:spPr>
            <a:xfrm>
              <a:off x="4782464" y="5203112"/>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35" name="Group 97">
            <a:extLst>
              <a:ext uri="{FF2B5EF4-FFF2-40B4-BE49-F238E27FC236}">
                <a16:creationId xmlns:a16="http://schemas.microsoft.com/office/drawing/2014/main" id="{525772BD-00EA-495B-B838-746403706536}"/>
              </a:ext>
            </a:extLst>
          </p:cNvPr>
          <p:cNvGrpSpPr/>
          <p:nvPr/>
        </p:nvGrpSpPr>
        <p:grpSpPr>
          <a:xfrm>
            <a:off x="7082764" y="3412343"/>
            <a:ext cx="1469591" cy="979049"/>
            <a:chOff x="7082764" y="3412343"/>
            <a:chExt cx="1469591" cy="979049"/>
          </a:xfrm>
        </p:grpSpPr>
        <p:grpSp>
          <p:nvGrpSpPr>
            <p:cNvPr id="36" name="Group 40">
              <a:extLst>
                <a:ext uri="{FF2B5EF4-FFF2-40B4-BE49-F238E27FC236}">
                  <a16:creationId xmlns:a16="http://schemas.microsoft.com/office/drawing/2014/main" id="{AA77202B-30C0-4C0D-83CA-53835200ED7B}"/>
                </a:ext>
              </a:extLst>
            </p:cNvPr>
            <p:cNvGrpSpPr/>
            <p:nvPr/>
          </p:nvGrpSpPr>
          <p:grpSpPr>
            <a:xfrm rot="5400000" flipH="1">
              <a:off x="7328035" y="3167072"/>
              <a:ext cx="979049" cy="1469591"/>
              <a:chOff x="5093002" y="2426934"/>
              <a:chExt cx="2232248" cy="3350691"/>
            </a:xfrm>
            <a:solidFill>
              <a:schemeClr val="accent2"/>
            </a:solidFill>
          </p:grpSpPr>
          <p:grpSp>
            <p:nvGrpSpPr>
              <p:cNvPr id="37" name="Group 41">
                <a:extLst>
                  <a:ext uri="{FF2B5EF4-FFF2-40B4-BE49-F238E27FC236}">
                    <a16:creationId xmlns:a16="http://schemas.microsoft.com/office/drawing/2014/main" id="{42BD4E4A-0A51-4B0A-8F30-DABEE4B4053B}"/>
                  </a:ext>
                </a:extLst>
              </p:cNvPr>
              <p:cNvGrpSpPr/>
              <p:nvPr/>
            </p:nvGrpSpPr>
            <p:grpSpPr>
              <a:xfrm>
                <a:off x="5625823" y="4659182"/>
                <a:ext cx="1166607" cy="1118443"/>
                <a:chOff x="4964627" y="3703863"/>
                <a:chExt cx="393594" cy="377344"/>
              </a:xfrm>
              <a:grpFill/>
            </p:grpSpPr>
            <p:sp>
              <p:nvSpPr>
                <p:cNvPr id="44" name="Oval 1">
                  <a:extLst>
                    <a:ext uri="{FF2B5EF4-FFF2-40B4-BE49-F238E27FC236}">
                      <a16:creationId xmlns:a16="http://schemas.microsoft.com/office/drawing/2014/main" id="{49CA30CB-9765-4E73-9E8F-A6BB873F0C8B}"/>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1">
                  <a:extLst>
                    <a:ext uri="{FF2B5EF4-FFF2-40B4-BE49-F238E27FC236}">
                      <a16:creationId xmlns:a16="http://schemas.microsoft.com/office/drawing/2014/main" id="{C0EB8EDF-2FC1-4461-B359-5AD873679AAF}"/>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1">
                  <a:extLst>
                    <a:ext uri="{FF2B5EF4-FFF2-40B4-BE49-F238E27FC236}">
                      <a16:creationId xmlns:a16="http://schemas.microsoft.com/office/drawing/2014/main" id="{A4ED505A-98A2-442E-A583-D2545CAC48C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1">
                  <a:extLst>
                    <a:ext uri="{FF2B5EF4-FFF2-40B4-BE49-F238E27FC236}">
                      <a16:creationId xmlns:a16="http://schemas.microsoft.com/office/drawing/2014/main" id="{C6F6862F-DA41-403A-97C7-C6F2CFD1A581}"/>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3" name="Block Arc 42">
                <a:extLst>
                  <a:ext uri="{FF2B5EF4-FFF2-40B4-BE49-F238E27FC236}">
                    <a16:creationId xmlns:a16="http://schemas.microsoft.com/office/drawing/2014/main" id="{805C344F-D5FF-4132-9F82-B67C8B60A67A}"/>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53" name="Oval 52">
              <a:extLst>
                <a:ext uri="{FF2B5EF4-FFF2-40B4-BE49-F238E27FC236}">
                  <a16:creationId xmlns:a16="http://schemas.microsoft.com/office/drawing/2014/main" id="{CE8AA7BE-F87B-4365-B567-349E40E8A0CF}"/>
                </a:ext>
              </a:extLst>
            </p:cNvPr>
            <p:cNvSpPr/>
            <p:nvPr/>
          </p:nvSpPr>
          <p:spPr>
            <a:xfrm>
              <a:off x="7714086"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38" name="Group 53">
            <a:extLst>
              <a:ext uri="{FF2B5EF4-FFF2-40B4-BE49-F238E27FC236}">
                <a16:creationId xmlns:a16="http://schemas.microsoft.com/office/drawing/2014/main" id="{8675DA78-136A-4A3C-B1C6-90B64000A3CD}"/>
              </a:ext>
            </a:extLst>
          </p:cNvPr>
          <p:cNvGrpSpPr/>
          <p:nvPr/>
        </p:nvGrpSpPr>
        <p:grpSpPr>
          <a:xfrm>
            <a:off x="7750822" y="1719582"/>
            <a:ext cx="2837896" cy="1107996"/>
            <a:chOff x="2551705" y="4283314"/>
            <a:chExt cx="2357003" cy="1107996"/>
          </a:xfrm>
        </p:grpSpPr>
        <p:sp>
          <p:nvSpPr>
            <p:cNvPr id="55" name="TextBox 54">
              <a:extLst>
                <a:ext uri="{FF2B5EF4-FFF2-40B4-BE49-F238E27FC236}">
                  <a16:creationId xmlns:a16="http://schemas.microsoft.com/office/drawing/2014/main" id="{A56AC93F-F78C-4B3B-B95E-FDFC863AD18A}"/>
                </a:ext>
              </a:extLst>
            </p:cNvPr>
            <p:cNvSpPr txBox="1"/>
            <p:nvPr/>
          </p:nvSpPr>
          <p:spPr>
            <a:xfrm>
              <a:off x="2551706" y="4560313"/>
              <a:ext cx="2357002" cy="830997"/>
            </a:xfrm>
            <a:prstGeom prst="rect">
              <a:avLst/>
            </a:prstGeom>
            <a:noFill/>
          </p:spPr>
          <p:txBody>
            <a:bodyPr wrap="square" rtlCol="0">
              <a:spAutoFit/>
            </a:bodyPr>
            <a:lstStyle/>
            <a:p>
              <a:r>
                <a:rPr lang="en-US" sz="1200" dirty="0">
                  <a:solidFill>
                    <a:schemeClr val="accent3">
                      <a:lumMod val="40000"/>
                      <a:lumOff val="60000"/>
                    </a:schemeClr>
                  </a:solidFill>
                </a:rPr>
                <a:t>Customer will raise request you to bring their Material in your Warehouse. This request we called as Inbound / Schedule Pickup Order</a:t>
              </a:r>
              <a:endParaRPr lang="ko-KR" altLang="en-US" sz="1200" dirty="0">
                <a:solidFill>
                  <a:schemeClr val="accent3">
                    <a:lumMod val="40000"/>
                    <a:lumOff val="60000"/>
                  </a:schemeClr>
                </a:solidFill>
                <a:cs typeface="Arial" pitchFamily="34" charset="0"/>
              </a:endParaRPr>
            </a:p>
          </p:txBody>
        </p:sp>
        <p:sp>
          <p:nvSpPr>
            <p:cNvPr id="56" name="TextBox 55">
              <a:extLst>
                <a:ext uri="{FF2B5EF4-FFF2-40B4-BE49-F238E27FC236}">
                  <a16:creationId xmlns:a16="http://schemas.microsoft.com/office/drawing/2014/main" id="{9E85CA80-75EA-45CB-A9F6-2F9363EC405F}"/>
                </a:ext>
              </a:extLst>
            </p:cNvPr>
            <p:cNvSpPr txBox="1"/>
            <p:nvPr/>
          </p:nvSpPr>
          <p:spPr>
            <a:xfrm>
              <a:off x="2551705" y="4283314"/>
              <a:ext cx="2336966" cy="276999"/>
            </a:xfrm>
            <a:prstGeom prst="rect">
              <a:avLst/>
            </a:prstGeom>
            <a:noFill/>
          </p:spPr>
          <p:txBody>
            <a:bodyPr wrap="square" rtlCol="0">
              <a:spAutoFit/>
            </a:bodyPr>
            <a:lstStyle/>
            <a:p>
              <a:r>
                <a:rPr lang="en-US" sz="1200" b="1" dirty="0">
                  <a:solidFill>
                    <a:schemeClr val="bg1"/>
                  </a:solidFill>
                </a:rPr>
                <a:t>1. Inbound Order</a:t>
              </a:r>
              <a:endParaRPr lang="en-US" sz="1200" dirty="0">
                <a:solidFill>
                  <a:schemeClr val="bg1"/>
                </a:solidFill>
              </a:endParaRPr>
            </a:p>
          </p:txBody>
        </p:sp>
      </p:grpSp>
      <p:grpSp>
        <p:nvGrpSpPr>
          <p:cNvPr id="39" name="Group 56">
            <a:extLst>
              <a:ext uri="{FF2B5EF4-FFF2-40B4-BE49-F238E27FC236}">
                <a16:creationId xmlns:a16="http://schemas.microsoft.com/office/drawing/2014/main" id="{AB199795-79E3-4CF5-8191-DD4B17397FAE}"/>
              </a:ext>
            </a:extLst>
          </p:cNvPr>
          <p:cNvGrpSpPr/>
          <p:nvPr/>
        </p:nvGrpSpPr>
        <p:grpSpPr>
          <a:xfrm>
            <a:off x="8644856" y="3431384"/>
            <a:ext cx="2837898" cy="1107996"/>
            <a:chOff x="2551705" y="4283314"/>
            <a:chExt cx="2357003" cy="1107996"/>
          </a:xfrm>
        </p:grpSpPr>
        <p:sp>
          <p:nvSpPr>
            <p:cNvPr id="58" name="TextBox 57">
              <a:extLst>
                <a:ext uri="{FF2B5EF4-FFF2-40B4-BE49-F238E27FC236}">
                  <a16:creationId xmlns:a16="http://schemas.microsoft.com/office/drawing/2014/main" id="{DE2213B3-CFE8-4BBE-81E9-DCCD38B12AAA}"/>
                </a:ext>
              </a:extLst>
            </p:cNvPr>
            <p:cNvSpPr txBox="1"/>
            <p:nvPr/>
          </p:nvSpPr>
          <p:spPr>
            <a:xfrm>
              <a:off x="2551707" y="4560313"/>
              <a:ext cx="2357001" cy="830997"/>
            </a:xfrm>
            <a:prstGeom prst="rect">
              <a:avLst/>
            </a:prstGeom>
            <a:noFill/>
          </p:spPr>
          <p:txBody>
            <a:bodyPr wrap="square" rtlCol="0">
              <a:spAutoFit/>
            </a:bodyPr>
            <a:lstStyle/>
            <a:p>
              <a:r>
                <a:rPr lang="en-US" sz="1200" dirty="0">
                  <a:solidFill>
                    <a:schemeClr val="accent3">
                      <a:lumMod val="40000"/>
                      <a:lumOff val="60000"/>
                    </a:schemeClr>
                  </a:solidFill>
                </a:rPr>
                <a:t>Pickup Department will prepare one Pickup Order / Note for bring Inbound Order materials from your Customers place to your Warehouse	</a:t>
              </a:r>
              <a:endParaRPr lang="ko-KR" altLang="en-US" sz="1200" dirty="0">
                <a:solidFill>
                  <a:schemeClr val="accent3">
                    <a:lumMod val="40000"/>
                    <a:lumOff val="60000"/>
                  </a:schemeClr>
                </a:solidFill>
                <a:cs typeface="Arial" pitchFamily="34" charset="0"/>
              </a:endParaRPr>
            </a:p>
          </p:txBody>
        </p:sp>
        <p:sp>
          <p:nvSpPr>
            <p:cNvPr id="59" name="TextBox 58">
              <a:extLst>
                <a:ext uri="{FF2B5EF4-FFF2-40B4-BE49-F238E27FC236}">
                  <a16:creationId xmlns:a16="http://schemas.microsoft.com/office/drawing/2014/main" id="{C6EA9F25-AE21-4A75-B20C-21ECDFE7FC30}"/>
                </a:ext>
              </a:extLst>
            </p:cNvPr>
            <p:cNvSpPr txBox="1"/>
            <p:nvPr/>
          </p:nvSpPr>
          <p:spPr>
            <a:xfrm>
              <a:off x="2551705" y="4283314"/>
              <a:ext cx="2336966" cy="276999"/>
            </a:xfrm>
            <a:prstGeom prst="rect">
              <a:avLst/>
            </a:prstGeom>
            <a:noFill/>
          </p:spPr>
          <p:txBody>
            <a:bodyPr wrap="square" rtlCol="0">
              <a:spAutoFit/>
            </a:bodyPr>
            <a:lstStyle/>
            <a:p>
              <a:r>
                <a:rPr lang="en-US" sz="1200" b="1" dirty="0">
                  <a:solidFill>
                    <a:schemeClr val="bg1"/>
                  </a:solidFill>
                </a:rPr>
                <a:t>2. Schedule Pickup</a:t>
              </a:r>
              <a:endParaRPr lang="en-US" sz="1200" dirty="0">
                <a:solidFill>
                  <a:schemeClr val="bg1"/>
                </a:solidFill>
              </a:endParaRPr>
            </a:p>
          </p:txBody>
        </p:sp>
      </p:grpSp>
      <p:grpSp>
        <p:nvGrpSpPr>
          <p:cNvPr id="40" name="Group 62">
            <a:extLst>
              <a:ext uri="{FF2B5EF4-FFF2-40B4-BE49-F238E27FC236}">
                <a16:creationId xmlns:a16="http://schemas.microsoft.com/office/drawing/2014/main" id="{64420BC6-074E-4D18-8D3A-FDE99529E43E}"/>
              </a:ext>
            </a:extLst>
          </p:cNvPr>
          <p:cNvGrpSpPr/>
          <p:nvPr/>
        </p:nvGrpSpPr>
        <p:grpSpPr>
          <a:xfrm>
            <a:off x="1650219" y="1719582"/>
            <a:ext cx="2798913" cy="1107996"/>
            <a:chOff x="2551705" y="4283314"/>
            <a:chExt cx="2357003" cy="1107996"/>
          </a:xfrm>
        </p:grpSpPr>
        <p:sp>
          <p:nvSpPr>
            <p:cNvPr id="64" name="TextBox 63">
              <a:extLst>
                <a:ext uri="{FF2B5EF4-FFF2-40B4-BE49-F238E27FC236}">
                  <a16:creationId xmlns:a16="http://schemas.microsoft.com/office/drawing/2014/main" id="{3CDDC6BA-F4F5-49F4-954D-8530DFB29BB9}"/>
                </a:ext>
              </a:extLst>
            </p:cNvPr>
            <p:cNvSpPr txBox="1"/>
            <p:nvPr/>
          </p:nvSpPr>
          <p:spPr>
            <a:xfrm>
              <a:off x="2551706" y="4560313"/>
              <a:ext cx="2357002" cy="830997"/>
            </a:xfrm>
            <a:prstGeom prst="rect">
              <a:avLst/>
            </a:prstGeom>
            <a:noFill/>
          </p:spPr>
          <p:txBody>
            <a:bodyPr wrap="square" rtlCol="0">
              <a:spAutoFit/>
            </a:bodyPr>
            <a:lstStyle/>
            <a:p>
              <a:pPr algn="r"/>
              <a:r>
                <a:rPr lang="en-US" sz="1200" dirty="0">
                  <a:solidFill>
                    <a:schemeClr val="accent3">
                      <a:lumMod val="40000"/>
                      <a:lumOff val="60000"/>
                    </a:schemeClr>
                  </a:solidFill>
                </a:rPr>
                <a:t>One Unique Barcode will be generate for each Received Material. This Barcode contains the Customer's Details, Item Name and etc...</a:t>
              </a:r>
              <a:endParaRPr lang="ko-KR" altLang="en-US" sz="1200" dirty="0">
                <a:solidFill>
                  <a:schemeClr val="accent3">
                    <a:lumMod val="40000"/>
                    <a:lumOff val="60000"/>
                  </a:schemeClr>
                </a:solidFill>
                <a:cs typeface="Arial" pitchFamily="34" charset="0"/>
              </a:endParaRPr>
            </a:p>
          </p:txBody>
        </p:sp>
        <p:sp>
          <p:nvSpPr>
            <p:cNvPr id="65" name="TextBox 64">
              <a:extLst>
                <a:ext uri="{FF2B5EF4-FFF2-40B4-BE49-F238E27FC236}">
                  <a16:creationId xmlns:a16="http://schemas.microsoft.com/office/drawing/2014/main" id="{C33EC47E-D2F3-4A1E-84BC-809ED3173F5C}"/>
                </a:ext>
              </a:extLst>
            </p:cNvPr>
            <p:cNvSpPr txBox="1"/>
            <p:nvPr/>
          </p:nvSpPr>
          <p:spPr>
            <a:xfrm>
              <a:off x="2551705" y="4283314"/>
              <a:ext cx="2336966" cy="276999"/>
            </a:xfrm>
            <a:prstGeom prst="rect">
              <a:avLst/>
            </a:prstGeom>
            <a:noFill/>
          </p:spPr>
          <p:txBody>
            <a:bodyPr wrap="square" rtlCol="0">
              <a:spAutoFit/>
            </a:bodyPr>
            <a:lstStyle/>
            <a:p>
              <a:pPr algn="r"/>
              <a:r>
                <a:rPr lang="en-US" sz="1200" b="1" dirty="0">
                  <a:solidFill>
                    <a:schemeClr val="bg1"/>
                  </a:solidFill>
                </a:rPr>
                <a:t>6. Barcode Generation</a:t>
              </a:r>
              <a:endParaRPr lang="en-US" sz="1200" dirty="0">
                <a:solidFill>
                  <a:schemeClr val="bg1"/>
                </a:solidFill>
              </a:endParaRPr>
            </a:p>
          </p:txBody>
        </p:sp>
      </p:grpSp>
      <p:grpSp>
        <p:nvGrpSpPr>
          <p:cNvPr id="41" name="Group 65">
            <a:extLst>
              <a:ext uri="{FF2B5EF4-FFF2-40B4-BE49-F238E27FC236}">
                <a16:creationId xmlns:a16="http://schemas.microsoft.com/office/drawing/2014/main" id="{579CB4DA-454C-47DD-BEEA-F09D91D13C42}"/>
              </a:ext>
            </a:extLst>
          </p:cNvPr>
          <p:cNvGrpSpPr/>
          <p:nvPr/>
        </p:nvGrpSpPr>
        <p:grpSpPr>
          <a:xfrm>
            <a:off x="733371" y="3431384"/>
            <a:ext cx="2798916" cy="1107996"/>
            <a:chOff x="2551705" y="4283314"/>
            <a:chExt cx="2357003" cy="1107996"/>
          </a:xfrm>
        </p:grpSpPr>
        <p:sp>
          <p:nvSpPr>
            <p:cNvPr id="67" name="TextBox 66">
              <a:extLst>
                <a:ext uri="{FF2B5EF4-FFF2-40B4-BE49-F238E27FC236}">
                  <a16:creationId xmlns:a16="http://schemas.microsoft.com/office/drawing/2014/main" id="{9A95A667-ED7A-47A7-945D-7ADD55E72BA6}"/>
                </a:ext>
              </a:extLst>
            </p:cNvPr>
            <p:cNvSpPr txBox="1"/>
            <p:nvPr/>
          </p:nvSpPr>
          <p:spPr>
            <a:xfrm>
              <a:off x="2551707" y="4560313"/>
              <a:ext cx="2357001" cy="830997"/>
            </a:xfrm>
            <a:prstGeom prst="rect">
              <a:avLst/>
            </a:prstGeom>
            <a:noFill/>
          </p:spPr>
          <p:txBody>
            <a:bodyPr wrap="square" rtlCol="0">
              <a:spAutoFit/>
            </a:bodyPr>
            <a:lstStyle/>
            <a:p>
              <a:pPr algn="r"/>
              <a:r>
                <a:rPr lang="en-US" sz="1200" dirty="0">
                  <a:solidFill>
                    <a:schemeClr val="accent3">
                      <a:lumMod val="40000"/>
                      <a:lumOff val="60000"/>
                    </a:schemeClr>
                  </a:solidFill>
                </a:rPr>
                <a:t>During Quality Checking, User's can upload multiple Images of each Received Material in our 3PL software for future reference.</a:t>
              </a:r>
              <a:endParaRPr lang="ko-KR" altLang="en-US" sz="1200" dirty="0">
                <a:solidFill>
                  <a:schemeClr val="accent3">
                    <a:lumMod val="40000"/>
                    <a:lumOff val="60000"/>
                  </a:schemeClr>
                </a:solidFill>
                <a:cs typeface="Arial" pitchFamily="34" charset="0"/>
              </a:endParaRPr>
            </a:p>
          </p:txBody>
        </p:sp>
        <p:sp>
          <p:nvSpPr>
            <p:cNvPr id="68" name="TextBox 67">
              <a:extLst>
                <a:ext uri="{FF2B5EF4-FFF2-40B4-BE49-F238E27FC236}">
                  <a16:creationId xmlns:a16="http://schemas.microsoft.com/office/drawing/2014/main" id="{3E5D3FCF-09F2-4D42-858E-8391E32D8A82}"/>
                </a:ext>
              </a:extLst>
            </p:cNvPr>
            <p:cNvSpPr txBox="1"/>
            <p:nvPr/>
          </p:nvSpPr>
          <p:spPr>
            <a:xfrm>
              <a:off x="2551705" y="4283314"/>
              <a:ext cx="2336966" cy="276999"/>
            </a:xfrm>
            <a:prstGeom prst="rect">
              <a:avLst/>
            </a:prstGeom>
            <a:noFill/>
          </p:spPr>
          <p:txBody>
            <a:bodyPr wrap="square" rtlCol="0">
              <a:spAutoFit/>
            </a:bodyPr>
            <a:lstStyle/>
            <a:p>
              <a:pPr algn="r"/>
              <a:r>
                <a:rPr lang="en-US" sz="1200" b="1" dirty="0">
                  <a:solidFill>
                    <a:schemeClr val="bg1"/>
                  </a:solidFill>
                </a:rPr>
                <a:t>5. Upload Received Items Images</a:t>
              </a:r>
              <a:endParaRPr lang="en-US" sz="1200" dirty="0">
                <a:solidFill>
                  <a:schemeClr val="bg1"/>
                </a:solidFill>
              </a:endParaRPr>
            </a:p>
          </p:txBody>
        </p:sp>
      </p:grpSp>
      <p:grpSp>
        <p:nvGrpSpPr>
          <p:cNvPr id="42" name="Group 68">
            <a:extLst>
              <a:ext uri="{FF2B5EF4-FFF2-40B4-BE49-F238E27FC236}">
                <a16:creationId xmlns:a16="http://schemas.microsoft.com/office/drawing/2014/main" id="{C8E4AADA-FC84-44A2-AC41-79BFC26C3034}"/>
              </a:ext>
            </a:extLst>
          </p:cNvPr>
          <p:cNvGrpSpPr/>
          <p:nvPr/>
        </p:nvGrpSpPr>
        <p:grpSpPr>
          <a:xfrm>
            <a:off x="1650218" y="5149729"/>
            <a:ext cx="2798914" cy="1107996"/>
            <a:chOff x="2551705" y="4283314"/>
            <a:chExt cx="2357003" cy="1107996"/>
          </a:xfrm>
        </p:grpSpPr>
        <p:sp>
          <p:nvSpPr>
            <p:cNvPr id="70" name="TextBox 69">
              <a:extLst>
                <a:ext uri="{FF2B5EF4-FFF2-40B4-BE49-F238E27FC236}">
                  <a16:creationId xmlns:a16="http://schemas.microsoft.com/office/drawing/2014/main" id="{F2AB6624-E703-458D-BB1F-41DD4A9C2A45}"/>
                </a:ext>
              </a:extLst>
            </p:cNvPr>
            <p:cNvSpPr txBox="1"/>
            <p:nvPr/>
          </p:nvSpPr>
          <p:spPr>
            <a:xfrm>
              <a:off x="2551706" y="4560313"/>
              <a:ext cx="2357002" cy="830997"/>
            </a:xfrm>
            <a:prstGeom prst="rect">
              <a:avLst/>
            </a:prstGeom>
            <a:noFill/>
          </p:spPr>
          <p:txBody>
            <a:bodyPr wrap="square" rtlCol="0">
              <a:spAutoFit/>
            </a:bodyPr>
            <a:lstStyle/>
            <a:p>
              <a:pPr algn="r"/>
              <a:r>
                <a:rPr lang="en-US" sz="1200" dirty="0">
                  <a:solidFill>
                    <a:schemeClr val="accent3">
                      <a:lumMod val="40000"/>
                      <a:lumOff val="60000"/>
                    </a:schemeClr>
                  </a:solidFill>
                </a:rPr>
                <a:t>After Material unload into Receiving Bay, QC Department will check How much Qty Received &amp; Material have any problems?</a:t>
              </a:r>
              <a:endParaRPr lang="ko-KR" altLang="en-US" sz="1200" dirty="0">
                <a:solidFill>
                  <a:schemeClr val="accent3">
                    <a:lumMod val="40000"/>
                    <a:lumOff val="60000"/>
                  </a:schemeClr>
                </a:solidFill>
                <a:cs typeface="Arial" pitchFamily="34" charset="0"/>
              </a:endParaRPr>
            </a:p>
          </p:txBody>
        </p:sp>
        <p:sp>
          <p:nvSpPr>
            <p:cNvPr id="71" name="TextBox 70">
              <a:extLst>
                <a:ext uri="{FF2B5EF4-FFF2-40B4-BE49-F238E27FC236}">
                  <a16:creationId xmlns:a16="http://schemas.microsoft.com/office/drawing/2014/main" id="{98E899AE-D1A4-4CE0-80D5-211A2D21663E}"/>
                </a:ext>
              </a:extLst>
            </p:cNvPr>
            <p:cNvSpPr txBox="1"/>
            <p:nvPr/>
          </p:nvSpPr>
          <p:spPr>
            <a:xfrm>
              <a:off x="2551705" y="4283314"/>
              <a:ext cx="2336966" cy="276999"/>
            </a:xfrm>
            <a:prstGeom prst="rect">
              <a:avLst/>
            </a:prstGeom>
            <a:noFill/>
          </p:spPr>
          <p:txBody>
            <a:bodyPr wrap="square" rtlCol="0">
              <a:spAutoFit/>
            </a:bodyPr>
            <a:lstStyle/>
            <a:p>
              <a:pPr algn="r"/>
              <a:r>
                <a:rPr lang="en-US" sz="1200" b="1" dirty="0">
                  <a:solidFill>
                    <a:schemeClr val="bg1"/>
                  </a:solidFill>
                </a:rPr>
                <a:t>4. Material Quality Check</a:t>
              </a:r>
              <a:endParaRPr lang="en-US" sz="1200" dirty="0">
                <a:solidFill>
                  <a:schemeClr val="bg1"/>
                </a:solidFill>
              </a:endParaRPr>
            </a:p>
          </p:txBody>
        </p:sp>
      </p:grpSp>
      <p:grpSp>
        <p:nvGrpSpPr>
          <p:cNvPr id="48" name="Group 59">
            <a:extLst>
              <a:ext uri="{FF2B5EF4-FFF2-40B4-BE49-F238E27FC236}">
                <a16:creationId xmlns:a16="http://schemas.microsoft.com/office/drawing/2014/main" id="{FC798CAF-2C5D-45F7-A4B9-FE3DBEF38B4C}"/>
              </a:ext>
            </a:extLst>
          </p:cNvPr>
          <p:cNvGrpSpPr/>
          <p:nvPr/>
        </p:nvGrpSpPr>
        <p:grpSpPr>
          <a:xfrm>
            <a:off x="7750823" y="5149729"/>
            <a:ext cx="2813773" cy="1107996"/>
            <a:chOff x="2551705" y="4283314"/>
            <a:chExt cx="2357003" cy="1107996"/>
          </a:xfrm>
        </p:grpSpPr>
        <p:sp>
          <p:nvSpPr>
            <p:cNvPr id="61" name="TextBox 60">
              <a:extLst>
                <a:ext uri="{FF2B5EF4-FFF2-40B4-BE49-F238E27FC236}">
                  <a16:creationId xmlns:a16="http://schemas.microsoft.com/office/drawing/2014/main" id="{C7F8BD5F-0F6E-4AC5-8EA4-8A66A601A954}"/>
                </a:ext>
              </a:extLst>
            </p:cNvPr>
            <p:cNvSpPr txBox="1"/>
            <p:nvPr/>
          </p:nvSpPr>
          <p:spPr>
            <a:xfrm>
              <a:off x="2551706" y="4560313"/>
              <a:ext cx="2357002" cy="830997"/>
            </a:xfrm>
            <a:prstGeom prst="rect">
              <a:avLst/>
            </a:prstGeom>
            <a:noFill/>
          </p:spPr>
          <p:txBody>
            <a:bodyPr wrap="square" rtlCol="0">
              <a:spAutoFit/>
            </a:bodyPr>
            <a:lstStyle/>
            <a:p>
              <a:r>
                <a:rPr lang="en-US" sz="1200" dirty="0">
                  <a:solidFill>
                    <a:schemeClr val="accent3">
                      <a:lumMod val="40000"/>
                      <a:lumOff val="60000"/>
                    </a:schemeClr>
                  </a:solidFill>
                </a:rPr>
                <a:t>Once Truck come to your Warehouse along with Inbound Order Materials / Goods, Then Material will unload into Receiving Bay</a:t>
              </a:r>
              <a:endParaRPr lang="ko-KR" altLang="en-US" sz="1200" dirty="0">
                <a:solidFill>
                  <a:schemeClr val="accent3">
                    <a:lumMod val="40000"/>
                    <a:lumOff val="60000"/>
                  </a:schemeClr>
                </a:solidFill>
                <a:cs typeface="Arial" pitchFamily="34" charset="0"/>
              </a:endParaRPr>
            </a:p>
          </p:txBody>
        </p:sp>
        <p:sp>
          <p:nvSpPr>
            <p:cNvPr id="62" name="TextBox 61">
              <a:extLst>
                <a:ext uri="{FF2B5EF4-FFF2-40B4-BE49-F238E27FC236}">
                  <a16:creationId xmlns:a16="http://schemas.microsoft.com/office/drawing/2014/main" id="{3D5E17B4-8FBA-491A-99DF-58C7F7CC39D3}"/>
                </a:ext>
              </a:extLst>
            </p:cNvPr>
            <p:cNvSpPr txBox="1"/>
            <p:nvPr/>
          </p:nvSpPr>
          <p:spPr>
            <a:xfrm>
              <a:off x="2551705" y="4283314"/>
              <a:ext cx="2336966" cy="276999"/>
            </a:xfrm>
            <a:prstGeom prst="rect">
              <a:avLst/>
            </a:prstGeom>
            <a:noFill/>
          </p:spPr>
          <p:txBody>
            <a:bodyPr wrap="square" rtlCol="0">
              <a:spAutoFit/>
            </a:bodyPr>
            <a:lstStyle/>
            <a:p>
              <a:r>
                <a:rPr lang="en-US" sz="1200" b="1" dirty="0">
                  <a:solidFill>
                    <a:schemeClr val="bg1"/>
                  </a:solidFill>
                </a:rPr>
                <a:t>3. Material Receipt</a:t>
              </a:r>
              <a:endParaRPr lang="en-US" sz="1200" dirty="0">
                <a:solidFill>
                  <a:schemeClr val="bg1"/>
                </a:solidFill>
              </a:endParaRPr>
            </a:p>
          </p:txBody>
        </p:sp>
      </p:grpSp>
      <p:grpSp>
        <p:nvGrpSpPr>
          <p:cNvPr id="54" name="Group 110">
            <a:extLst>
              <a:ext uri="{FF2B5EF4-FFF2-40B4-BE49-F238E27FC236}">
                <a16:creationId xmlns:a16="http://schemas.microsoft.com/office/drawing/2014/main" id="{492F1171-B75E-4855-AD88-0BA2BEBECBF8}"/>
              </a:ext>
            </a:extLst>
          </p:cNvPr>
          <p:cNvGrpSpPr/>
          <p:nvPr/>
        </p:nvGrpSpPr>
        <p:grpSpPr>
          <a:xfrm>
            <a:off x="5632945" y="3413224"/>
            <a:ext cx="874199" cy="965993"/>
            <a:chOff x="4835382" y="73243"/>
            <a:chExt cx="2920830" cy="3227535"/>
          </a:xfrm>
          <a:solidFill>
            <a:schemeClr val="bg1">
              <a:lumMod val="50000"/>
            </a:schemeClr>
          </a:solidFill>
        </p:grpSpPr>
        <p:sp>
          <p:nvSpPr>
            <p:cNvPr id="79" name="Freeform 111">
              <a:extLst>
                <a:ext uri="{FF2B5EF4-FFF2-40B4-BE49-F238E27FC236}">
                  <a16:creationId xmlns:a16="http://schemas.microsoft.com/office/drawing/2014/main" id="{EC372B0D-E19C-460F-B8EA-20FB06B7CDBE}"/>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Oval 37">
              <a:extLst>
                <a:ext uri="{FF2B5EF4-FFF2-40B4-BE49-F238E27FC236}">
                  <a16:creationId xmlns:a16="http://schemas.microsoft.com/office/drawing/2014/main" id="{21265F18-7D8F-46D6-88A9-210BC99C0C7C}"/>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57" name="Group 96">
            <a:extLst>
              <a:ext uri="{FF2B5EF4-FFF2-40B4-BE49-F238E27FC236}">
                <a16:creationId xmlns:a16="http://schemas.microsoft.com/office/drawing/2014/main" id="{5410E5F1-0431-45DB-B3C4-35302B4F8ADD}"/>
              </a:ext>
            </a:extLst>
          </p:cNvPr>
          <p:cNvGrpSpPr/>
          <p:nvPr/>
        </p:nvGrpSpPr>
        <p:grpSpPr>
          <a:xfrm>
            <a:off x="6492044" y="1662120"/>
            <a:ext cx="979049" cy="1469591"/>
            <a:chOff x="6492044" y="1662120"/>
            <a:chExt cx="979049" cy="1469591"/>
          </a:xfrm>
        </p:grpSpPr>
        <p:grpSp>
          <p:nvGrpSpPr>
            <p:cNvPr id="60" name="Group 26">
              <a:extLst>
                <a:ext uri="{FF2B5EF4-FFF2-40B4-BE49-F238E27FC236}">
                  <a16:creationId xmlns:a16="http://schemas.microsoft.com/office/drawing/2014/main" id="{69ED823B-AE6E-4056-BEFA-7AC39707083D}"/>
                </a:ext>
              </a:extLst>
            </p:cNvPr>
            <p:cNvGrpSpPr/>
            <p:nvPr/>
          </p:nvGrpSpPr>
          <p:grpSpPr>
            <a:xfrm rot="1800000" flipH="1">
              <a:off x="6492044" y="1662120"/>
              <a:ext cx="979049" cy="1469591"/>
              <a:chOff x="5093002" y="2426934"/>
              <a:chExt cx="2232248" cy="3350691"/>
            </a:xfrm>
            <a:solidFill>
              <a:schemeClr val="accent3"/>
            </a:solidFill>
          </p:grpSpPr>
          <p:grpSp>
            <p:nvGrpSpPr>
              <p:cNvPr id="63" name="Group 27">
                <a:extLst>
                  <a:ext uri="{FF2B5EF4-FFF2-40B4-BE49-F238E27FC236}">
                    <a16:creationId xmlns:a16="http://schemas.microsoft.com/office/drawing/2014/main" id="{602B7D9A-5645-4788-8585-A9D8BEAA21F4}"/>
                  </a:ext>
                </a:extLst>
              </p:cNvPr>
              <p:cNvGrpSpPr/>
              <p:nvPr/>
            </p:nvGrpSpPr>
            <p:grpSpPr>
              <a:xfrm>
                <a:off x="5625823" y="4659182"/>
                <a:ext cx="1166607" cy="1118443"/>
                <a:chOff x="4964627" y="3703863"/>
                <a:chExt cx="393594" cy="377344"/>
              </a:xfrm>
              <a:grpFill/>
            </p:grpSpPr>
            <p:sp>
              <p:nvSpPr>
                <p:cNvPr id="30" name="Oval 1">
                  <a:extLst>
                    <a:ext uri="{FF2B5EF4-FFF2-40B4-BE49-F238E27FC236}">
                      <a16:creationId xmlns:a16="http://schemas.microsoft.com/office/drawing/2014/main" id="{0EA41BBE-8E7A-4D81-B4BE-8787E5C32F7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1">
                  <a:extLst>
                    <a:ext uri="{FF2B5EF4-FFF2-40B4-BE49-F238E27FC236}">
                      <a16:creationId xmlns:a16="http://schemas.microsoft.com/office/drawing/2014/main" id="{C9CD56CA-4CFF-4450-A749-ED7B55C0C963}"/>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1">
                  <a:extLst>
                    <a:ext uri="{FF2B5EF4-FFF2-40B4-BE49-F238E27FC236}">
                      <a16:creationId xmlns:a16="http://schemas.microsoft.com/office/drawing/2014/main" id="{E626FDE5-DD8E-4E43-89AB-9EE78BF1FE1F}"/>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1">
                  <a:extLst>
                    <a:ext uri="{FF2B5EF4-FFF2-40B4-BE49-F238E27FC236}">
                      <a16:creationId xmlns:a16="http://schemas.microsoft.com/office/drawing/2014/main" id="{DB10601A-1A5D-4E6F-A6E6-443F1594C90C}"/>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9" name="Block Arc 28">
                <a:extLst>
                  <a:ext uri="{FF2B5EF4-FFF2-40B4-BE49-F238E27FC236}">
                    <a16:creationId xmlns:a16="http://schemas.microsoft.com/office/drawing/2014/main" id="{FB89C576-3961-4F7D-9927-46566B178BFC}"/>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grpSp>
        <p:sp>
          <p:nvSpPr>
            <p:cNvPr id="52" name="Oval 51">
              <a:extLst>
                <a:ext uri="{FF2B5EF4-FFF2-40B4-BE49-F238E27FC236}">
                  <a16:creationId xmlns:a16="http://schemas.microsoft.com/office/drawing/2014/main" id="{9A095E52-F192-4C5A-AB9C-F31B0D3EC705}"/>
                </a:ext>
              </a:extLst>
            </p:cNvPr>
            <p:cNvSpPr/>
            <p:nvPr/>
          </p:nvSpPr>
          <p:spPr>
            <a:xfrm rot="14400000">
              <a:off x="6731526" y="1870429"/>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66" name="Group 98">
            <a:extLst>
              <a:ext uri="{FF2B5EF4-FFF2-40B4-BE49-F238E27FC236}">
                <a16:creationId xmlns:a16="http://schemas.microsoft.com/office/drawing/2014/main" id="{A41561CF-AB1A-497F-A840-2D531B61E587}"/>
              </a:ext>
            </a:extLst>
          </p:cNvPr>
          <p:cNvGrpSpPr/>
          <p:nvPr/>
        </p:nvGrpSpPr>
        <p:grpSpPr>
          <a:xfrm>
            <a:off x="6492043" y="4653625"/>
            <a:ext cx="979049" cy="1469591"/>
            <a:chOff x="6492043" y="4653625"/>
            <a:chExt cx="979049" cy="1469591"/>
          </a:xfrm>
        </p:grpSpPr>
        <p:grpSp>
          <p:nvGrpSpPr>
            <p:cNvPr id="69" name="Group 84">
              <a:extLst>
                <a:ext uri="{FF2B5EF4-FFF2-40B4-BE49-F238E27FC236}">
                  <a16:creationId xmlns:a16="http://schemas.microsoft.com/office/drawing/2014/main" id="{278BB461-1189-46BE-80FD-ABADDEB769CB}"/>
                </a:ext>
              </a:extLst>
            </p:cNvPr>
            <p:cNvGrpSpPr/>
            <p:nvPr/>
          </p:nvGrpSpPr>
          <p:grpSpPr>
            <a:xfrm rot="9085437" flipH="1">
              <a:off x="6492043" y="4653625"/>
              <a:ext cx="979049" cy="1469591"/>
              <a:chOff x="5093002" y="2426934"/>
              <a:chExt cx="2232248" cy="3350691"/>
            </a:xfrm>
            <a:solidFill>
              <a:schemeClr val="accent1"/>
            </a:solidFill>
          </p:grpSpPr>
          <p:grpSp>
            <p:nvGrpSpPr>
              <p:cNvPr id="72" name="Group 86">
                <a:extLst>
                  <a:ext uri="{FF2B5EF4-FFF2-40B4-BE49-F238E27FC236}">
                    <a16:creationId xmlns:a16="http://schemas.microsoft.com/office/drawing/2014/main" id="{38DE4A9F-0FE1-43DE-B151-53CEF117E494}"/>
                  </a:ext>
                </a:extLst>
              </p:cNvPr>
              <p:cNvGrpSpPr/>
              <p:nvPr/>
            </p:nvGrpSpPr>
            <p:grpSpPr>
              <a:xfrm>
                <a:off x="5625823" y="4659182"/>
                <a:ext cx="1166607" cy="1118443"/>
                <a:chOff x="4964627" y="3703863"/>
                <a:chExt cx="393594" cy="377344"/>
              </a:xfrm>
              <a:grpFill/>
            </p:grpSpPr>
            <p:sp>
              <p:nvSpPr>
                <p:cNvPr id="89" name="Oval 1">
                  <a:extLst>
                    <a:ext uri="{FF2B5EF4-FFF2-40B4-BE49-F238E27FC236}">
                      <a16:creationId xmlns:a16="http://schemas.microsoft.com/office/drawing/2014/main" id="{A4361DC5-5C39-4079-A0C6-BBB2ACB3653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Oval 1">
                  <a:extLst>
                    <a:ext uri="{FF2B5EF4-FFF2-40B4-BE49-F238E27FC236}">
                      <a16:creationId xmlns:a16="http://schemas.microsoft.com/office/drawing/2014/main" id="{21DDB133-62F1-406C-8C25-FBCC9591F017}"/>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Oval 1">
                  <a:extLst>
                    <a:ext uri="{FF2B5EF4-FFF2-40B4-BE49-F238E27FC236}">
                      <a16:creationId xmlns:a16="http://schemas.microsoft.com/office/drawing/2014/main" id="{4F283F41-24AA-4568-A54F-491DF437DBFA}"/>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Oval 1">
                  <a:extLst>
                    <a:ext uri="{FF2B5EF4-FFF2-40B4-BE49-F238E27FC236}">
                      <a16:creationId xmlns:a16="http://schemas.microsoft.com/office/drawing/2014/main" id="{11584B43-099D-41D3-AFCF-81694FACCF69}"/>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8" name="Block Arc 87">
                <a:extLst>
                  <a:ext uri="{FF2B5EF4-FFF2-40B4-BE49-F238E27FC236}">
                    <a16:creationId xmlns:a16="http://schemas.microsoft.com/office/drawing/2014/main" id="{4FD9841F-C33F-41B0-B76F-71D3F469448B}"/>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93" name="Oval 92">
              <a:extLst>
                <a:ext uri="{FF2B5EF4-FFF2-40B4-BE49-F238E27FC236}">
                  <a16:creationId xmlns:a16="http://schemas.microsoft.com/office/drawing/2014/main" id="{A1C331B0-C911-48D5-A6F0-5A8BC71C08C1}"/>
                </a:ext>
              </a:extLst>
            </p:cNvPr>
            <p:cNvSpPr/>
            <p:nvPr/>
          </p:nvSpPr>
          <p:spPr>
            <a:xfrm rot="14400000">
              <a:off x="6744274" y="5239792"/>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87" name="Rounded Rectangle 6">
            <a:extLst>
              <a:ext uri="{FF2B5EF4-FFF2-40B4-BE49-F238E27FC236}">
                <a16:creationId xmlns:a16="http://schemas.microsoft.com/office/drawing/2014/main" id="{11DB8BB9-D675-470D-AC1D-C9EF80405172}"/>
              </a:ext>
            </a:extLst>
          </p:cNvPr>
          <p:cNvSpPr/>
          <p:nvPr/>
        </p:nvSpPr>
        <p:spPr>
          <a:xfrm>
            <a:off x="4970173" y="1976337"/>
            <a:ext cx="300327" cy="335064"/>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ectangle 16">
            <a:extLst>
              <a:ext uri="{FF2B5EF4-FFF2-40B4-BE49-F238E27FC236}">
                <a16:creationId xmlns:a16="http://schemas.microsoft.com/office/drawing/2014/main" id="{F1978DC7-2159-40E0-A5D4-88F414868797}"/>
              </a:ext>
            </a:extLst>
          </p:cNvPr>
          <p:cNvSpPr/>
          <p:nvPr/>
        </p:nvSpPr>
        <p:spPr>
          <a:xfrm>
            <a:off x="3960180" y="3761066"/>
            <a:ext cx="434020" cy="30293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ectangle 7">
            <a:extLst>
              <a:ext uri="{FF2B5EF4-FFF2-40B4-BE49-F238E27FC236}">
                <a16:creationId xmlns:a16="http://schemas.microsoft.com/office/drawing/2014/main" id="{84693C49-05C6-4CD0-A900-4B843CF3016D}"/>
              </a:ext>
            </a:extLst>
          </p:cNvPr>
          <p:cNvSpPr/>
          <p:nvPr/>
        </p:nvSpPr>
        <p:spPr>
          <a:xfrm rot="18900000">
            <a:off x="5051834" y="53817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Rectangle 130">
            <a:extLst>
              <a:ext uri="{FF2B5EF4-FFF2-40B4-BE49-F238E27FC236}">
                <a16:creationId xmlns:a16="http://schemas.microsoft.com/office/drawing/2014/main" id="{F7759672-254A-46D2-98DF-B919494C603A}"/>
              </a:ext>
            </a:extLst>
          </p:cNvPr>
          <p:cNvSpPr/>
          <p:nvPr/>
        </p:nvSpPr>
        <p:spPr>
          <a:xfrm>
            <a:off x="6894221" y="5412915"/>
            <a:ext cx="408280" cy="352886"/>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9" name="Rectangle 30">
            <a:extLst>
              <a:ext uri="{FF2B5EF4-FFF2-40B4-BE49-F238E27FC236}">
                <a16:creationId xmlns:a16="http://schemas.microsoft.com/office/drawing/2014/main" id="{3BFEE74E-183A-4C32-9BDF-AC2573B061E0}"/>
              </a:ext>
            </a:extLst>
          </p:cNvPr>
          <p:cNvSpPr/>
          <p:nvPr/>
        </p:nvSpPr>
        <p:spPr>
          <a:xfrm>
            <a:off x="6910801" y="1987667"/>
            <a:ext cx="404399" cy="36183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0" name="Right Triangle 17">
            <a:extLst>
              <a:ext uri="{FF2B5EF4-FFF2-40B4-BE49-F238E27FC236}">
                <a16:creationId xmlns:a16="http://schemas.microsoft.com/office/drawing/2014/main" id="{6ADCC979-BA1C-4251-B6F5-CE5AA2B72FD0}"/>
              </a:ext>
            </a:extLst>
          </p:cNvPr>
          <p:cNvSpPr/>
          <p:nvPr/>
        </p:nvSpPr>
        <p:spPr>
          <a:xfrm>
            <a:off x="7934346" y="3724659"/>
            <a:ext cx="307954" cy="390141"/>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507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val 2"/>
          <p:cNvSpPr/>
          <p:nvPr/>
        </p:nvSpPr>
        <p:spPr>
          <a:xfrm>
            <a:off x="38100" y="101600"/>
            <a:ext cx="1028700" cy="457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Products</a:t>
            </a:r>
          </a:p>
        </p:txBody>
      </p:sp>
      <p:sp>
        <p:nvSpPr>
          <p:cNvPr id="5" name="Oval 4"/>
          <p:cNvSpPr/>
          <p:nvPr/>
        </p:nvSpPr>
        <p:spPr>
          <a:xfrm>
            <a:off x="1270000" y="101600"/>
            <a:ext cx="1168400" cy="457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Customers</a:t>
            </a:r>
          </a:p>
        </p:txBody>
      </p:sp>
      <p:sp>
        <p:nvSpPr>
          <p:cNvPr id="6" name="Rectangle 5"/>
          <p:cNvSpPr/>
          <p:nvPr/>
        </p:nvSpPr>
        <p:spPr>
          <a:xfrm>
            <a:off x="596900" y="1143000"/>
            <a:ext cx="12954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Inbound Order</a:t>
            </a:r>
            <a:br>
              <a:rPr lang="en-US" sz="1200" b="1" dirty="0"/>
            </a:br>
            <a:r>
              <a:rPr lang="en-US" sz="1200" b="1" dirty="0"/>
              <a:t>(ASN Order)</a:t>
            </a:r>
          </a:p>
        </p:txBody>
      </p:sp>
      <p:sp>
        <p:nvSpPr>
          <p:cNvPr id="7" name="Flowchart: Decision 6"/>
          <p:cNvSpPr/>
          <p:nvPr/>
        </p:nvSpPr>
        <p:spPr>
          <a:xfrm>
            <a:off x="419100" y="2324894"/>
            <a:ext cx="1651000" cy="768350"/>
          </a:xfrm>
          <a:prstGeom prst="flowChartDecis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Pickup Required?</a:t>
            </a:r>
          </a:p>
        </p:txBody>
      </p:sp>
      <p:sp>
        <p:nvSpPr>
          <p:cNvPr id="9" name="Rectangle 8"/>
          <p:cNvSpPr/>
          <p:nvPr/>
        </p:nvSpPr>
        <p:spPr>
          <a:xfrm>
            <a:off x="596900" y="4418675"/>
            <a:ext cx="12954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Material Receipt (GRN)</a:t>
            </a:r>
          </a:p>
        </p:txBody>
      </p:sp>
      <p:sp>
        <p:nvSpPr>
          <p:cNvPr id="10" name="Rectangle 9"/>
          <p:cNvSpPr/>
          <p:nvPr/>
        </p:nvSpPr>
        <p:spPr>
          <a:xfrm>
            <a:off x="596900" y="5657850"/>
            <a:ext cx="12954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Receipt (QC) Confirmation</a:t>
            </a:r>
          </a:p>
        </p:txBody>
      </p:sp>
      <p:sp>
        <p:nvSpPr>
          <p:cNvPr id="12" name="Rectangle 11"/>
          <p:cNvSpPr/>
          <p:nvPr/>
        </p:nvSpPr>
        <p:spPr>
          <a:xfrm>
            <a:off x="6134100" y="2419100"/>
            <a:ext cx="17907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Schedule Pickup </a:t>
            </a:r>
            <a:br>
              <a:rPr lang="en-US" sz="1200" b="1" dirty="0"/>
            </a:br>
            <a:r>
              <a:rPr lang="en-US" sz="1200" b="1" dirty="0"/>
              <a:t>(Vehicle Management)</a:t>
            </a:r>
          </a:p>
        </p:txBody>
      </p:sp>
      <p:sp>
        <p:nvSpPr>
          <p:cNvPr id="13" name="Flowchart: Decision 12"/>
          <p:cNvSpPr/>
          <p:nvPr/>
        </p:nvSpPr>
        <p:spPr>
          <a:xfrm>
            <a:off x="3403600" y="4418675"/>
            <a:ext cx="1397000" cy="571500"/>
          </a:xfrm>
          <a:prstGeom prst="flowChartDecis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Quality Control</a:t>
            </a:r>
          </a:p>
        </p:txBody>
      </p:sp>
      <p:sp>
        <p:nvSpPr>
          <p:cNvPr id="14" name="Rectangle 13"/>
          <p:cNvSpPr/>
          <p:nvPr/>
        </p:nvSpPr>
        <p:spPr>
          <a:xfrm>
            <a:off x="3467100" y="5657850"/>
            <a:ext cx="12954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Inbound RMA</a:t>
            </a:r>
          </a:p>
        </p:txBody>
      </p:sp>
      <p:sp>
        <p:nvSpPr>
          <p:cNvPr id="15" name="Rectangle 14"/>
          <p:cNvSpPr/>
          <p:nvPr/>
        </p:nvSpPr>
        <p:spPr>
          <a:xfrm>
            <a:off x="6134100" y="4418675"/>
            <a:ext cx="17907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Putaway</a:t>
            </a:r>
            <a:br>
              <a:rPr lang="en-US" sz="1200" b="1" dirty="0"/>
            </a:br>
            <a:r>
              <a:rPr lang="en-US" sz="1200" b="1" dirty="0"/>
              <a:t>(Auto Bin Allocation)</a:t>
            </a:r>
          </a:p>
        </p:txBody>
      </p:sp>
      <p:sp>
        <p:nvSpPr>
          <p:cNvPr id="16" name="Rectangle 15"/>
          <p:cNvSpPr/>
          <p:nvPr/>
        </p:nvSpPr>
        <p:spPr>
          <a:xfrm>
            <a:off x="6134100" y="5657850"/>
            <a:ext cx="17907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Inbound Order Return</a:t>
            </a:r>
          </a:p>
        </p:txBody>
      </p:sp>
      <p:sp>
        <p:nvSpPr>
          <p:cNvPr id="17" name="Rectangle 16"/>
          <p:cNvSpPr/>
          <p:nvPr/>
        </p:nvSpPr>
        <p:spPr>
          <a:xfrm>
            <a:off x="9086850" y="4421057"/>
            <a:ext cx="18288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Store Material in Warehouse Location</a:t>
            </a:r>
          </a:p>
        </p:txBody>
      </p:sp>
      <p:cxnSp>
        <p:nvCxnSpPr>
          <p:cNvPr id="19" name="Elbow Connector 18"/>
          <p:cNvCxnSpPr>
            <a:stCxn id="3" idx="4"/>
            <a:endCxn id="5" idx="4"/>
          </p:cNvCxnSpPr>
          <p:nvPr/>
        </p:nvCxnSpPr>
        <p:spPr>
          <a:xfrm rot="16200000" flipH="1">
            <a:off x="1203325" y="-92075"/>
            <a:ext cx="1588" cy="1301750"/>
          </a:xfrm>
          <a:prstGeom prst="bentConnector3">
            <a:avLst>
              <a:gd name="adj1" fmla="val 14395466"/>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046956" y="971550"/>
            <a:ext cx="342900" cy="1588"/>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a:endCxn id="7" idx="0"/>
          </p:cNvCxnSpPr>
          <p:nvPr/>
        </p:nvCxnSpPr>
        <p:spPr>
          <a:xfrm rot="5400000">
            <a:off x="939403" y="2019697"/>
            <a:ext cx="610394" cy="1588"/>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9" idx="0"/>
          </p:cNvCxnSpPr>
          <p:nvPr/>
        </p:nvCxnSpPr>
        <p:spPr>
          <a:xfrm rot="5400000">
            <a:off x="581885" y="3755959"/>
            <a:ext cx="1325431" cy="1588"/>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1116776" y="5307775"/>
            <a:ext cx="736765" cy="1484"/>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3"/>
            <a:endCxn id="13" idx="1"/>
          </p:cNvCxnSpPr>
          <p:nvPr/>
        </p:nvCxnSpPr>
        <p:spPr>
          <a:xfrm>
            <a:off x="1892300" y="4704425"/>
            <a:ext cx="1511300" cy="1588"/>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3" idx="3"/>
            <a:endCxn id="15" idx="1"/>
          </p:cNvCxnSpPr>
          <p:nvPr/>
        </p:nvCxnSpPr>
        <p:spPr>
          <a:xfrm>
            <a:off x="4800600" y="4704425"/>
            <a:ext cx="1333500" cy="1588"/>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2"/>
            <a:endCxn id="14" idx="0"/>
          </p:cNvCxnSpPr>
          <p:nvPr/>
        </p:nvCxnSpPr>
        <p:spPr>
          <a:xfrm rot="16200000" flipH="1">
            <a:off x="3774613" y="5317662"/>
            <a:ext cx="667675" cy="12700"/>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5" idx="3"/>
            <a:endCxn id="17" idx="1"/>
          </p:cNvCxnSpPr>
          <p:nvPr/>
        </p:nvCxnSpPr>
        <p:spPr>
          <a:xfrm>
            <a:off x="7924800" y="4704425"/>
            <a:ext cx="1162050" cy="2382"/>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Flowchart: Decision 46"/>
          <p:cNvSpPr/>
          <p:nvPr/>
        </p:nvSpPr>
        <p:spPr>
          <a:xfrm>
            <a:off x="8839200" y="1028700"/>
            <a:ext cx="2324100" cy="768350"/>
          </a:xfrm>
          <a:prstGeom prst="flowChartDecisi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Replenishment</a:t>
            </a:r>
          </a:p>
        </p:txBody>
      </p:sp>
      <p:cxnSp>
        <p:nvCxnSpPr>
          <p:cNvPr id="48" name="Straight Arrow Connector 47"/>
          <p:cNvCxnSpPr>
            <a:stCxn id="17" idx="0"/>
            <a:endCxn id="47" idx="2"/>
          </p:cNvCxnSpPr>
          <p:nvPr/>
        </p:nvCxnSpPr>
        <p:spPr>
          <a:xfrm rot="5400000" flipH="1" flipV="1">
            <a:off x="8689247" y="3109054"/>
            <a:ext cx="2624007" cy="1588"/>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7" idx="1"/>
            <a:endCxn id="6" idx="3"/>
          </p:cNvCxnSpPr>
          <p:nvPr/>
        </p:nvCxnSpPr>
        <p:spPr>
          <a:xfrm rot="10800000" flipV="1">
            <a:off x="1892300" y="1412874"/>
            <a:ext cx="6946900" cy="15875"/>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248106" y="5657850"/>
            <a:ext cx="1828800" cy="571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Inventory Movement</a:t>
            </a:r>
          </a:p>
        </p:txBody>
      </p:sp>
      <p:cxnSp>
        <p:nvCxnSpPr>
          <p:cNvPr id="66" name="Straight Arrow Connector 65"/>
          <p:cNvCxnSpPr>
            <a:endCxn id="67" idx="0"/>
          </p:cNvCxnSpPr>
          <p:nvPr/>
        </p:nvCxnSpPr>
        <p:spPr>
          <a:xfrm rot="5400000">
            <a:off x="8995559" y="5329053"/>
            <a:ext cx="762990" cy="8905"/>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8858251" y="5715000"/>
            <a:ext cx="1028700" cy="457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End</a:t>
            </a:r>
          </a:p>
        </p:txBody>
      </p:sp>
      <p:cxnSp>
        <p:nvCxnSpPr>
          <p:cNvPr id="69" name="Straight Arrow Connector 68"/>
          <p:cNvCxnSpPr>
            <a:stCxn id="14" idx="3"/>
            <a:endCxn id="16" idx="1"/>
          </p:cNvCxnSpPr>
          <p:nvPr/>
        </p:nvCxnSpPr>
        <p:spPr>
          <a:xfrm>
            <a:off x="4762500" y="5943600"/>
            <a:ext cx="1371600" cy="1588"/>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6" idx="3"/>
            <a:endCxn id="67" idx="2"/>
          </p:cNvCxnSpPr>
          <p:nvPr/>
        </p:nvCxnSpPr>
        <p:spPr>
          <a:xfrm>
            <a:off x="7924800" y="5943600"/>
            <a:ext cx="933451" cy="1588"/>
          </a:xfrm>
          <a:prstGeom prst="straightConnector1">
            <a:avLst/>
          </a:prstGeom>
          <a:ln w="127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a:off x="10903768" y="4718683"/>
            <a:ext cx="742950" cy="951043"/>
          </a:xfrm>
          <a:prstGeom prst="bentConnector2">
            <a:avLst/>
          </a:prstGeom>
          <a:ln w="12700" cmpd="sng">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10176731" y="5313837"/>
            <a:ext cx="682883" cy="6732"/>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flipH="1" flipV="1">
            <a:off x="662544" y="5303818"/>
            <a:ext cx="663039" cy="6927"/>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7" idx="3"/>
            <a:endCxn id="12" idx="1"/>
          </p:cNvCxnSpPr>
          <p:nvPr/>
        </p:nvCxnSpPr>
        <p:spPr>
          <a:xfrm flipV="1">
            <a:off x="2070100" y="2704850"/>
            <a:ext cx="4064000" cy="4219"/>
          </a:xfrm>
          <a:prstGeom prst="straightConnector1">
            <a:avLst/>
          </a:prstGeom>
          <a:ln w="12700">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2" name="Shape 121"/>
          <p:cNvCxnSpPr>
            <a:stCxn id="12" idx="2"/>
          </p:cNvCxnSpPr>
          <p:nvPr/>
        </p:nvCxnSpPr>
        <p:spPr>
          <a:xfrm rot="5400000">
            <a:off x="3798742" y="842528"/>
            <a:ext cx="1082636" cy="5378780"/>
          </a:xfrm>
          <a:prstGeom prst="bentConnector2">
            <a:avLst/>
          </a:prstGeom>
          <a:ln w="1270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rot="5400000">
            <a:off x="1484417" y="4239489"/>
            <a:ext cx="356259" cy="3"/>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1911927" y="593766"/>
            <a:ext cx="2458192" cy="707886"/>
          </a:xfrm>
          <a:prstGeom prst="rect">
            <a:avLst/>
          </a:prstGeom>
          <a:noFill/>
        </p:spPr>
        <p:txBody>
          <a:bodyPr wrap="square" rtlCol="0">
            <a:spAutoFit/>
          </a:bodyPr>
          <a:lstStyle/>
          <a:p>
            <a:r>
              <a:rPr lang="en-US" sz="1000" b="1" dirty="0">
                <a:solidFill>
                  <a:schemeClr val="accent1">
                    <a:lumMod val="50000"/>
                  </a:schemeClr>
                </a:solidFill>
              </a:rPr>
              <a:t>1. Customer will raise request you to bring their Material in your Warehouse. This request we called as Inbound / ASN Order</a:t>
            </a:r>
          </a:p>
        </p:txBody>
      </p:sp>
      <p:sp>
        <p:nvSpPr>
          <p:cNvPr id="129" name="TextBox 128"/>
          <p:cNvSpPr txBox="1"/>
          <p:nvPr/>
        </p:nvSpPr>
        <p:spPr>
          <a:xfrm>
            <a:off x="1197429" y="1719943"/>
            <a:ext cx="2638301" cy="553998"/>
          </a:xfrm>
          <a:prstGeom prst="rect">
            <a:avLst/>
          </a:prstGeom>
          <a:noFill/>
        </p:spPr>
        <p:txBody>
          <a:bodyPr wrap="square" rtlCol="0">
            <a:spAutoFit/>
          </a:bodyPr>
          <a:lstStyle/>
          <a:p>
            <a:r>
              <a:rPr lang="en-US" sz="1000" b="1" dirty="0">
                <a:solidFill>
                  <a:schemeClr val="accent1">
                    <a:lumMod val="50000"/>
                  </a:schemeClr>
                </a:solidFill>
              </a:rPr>
              <a:t>2. Every day software will send email alerts to Pickup Department for “What materials needs to pickup today”</a:t>
            </a:r>
          </a:p>
        </p:txBody>
      </p:sp>
      <p:sp>
        <p:nvSpPr>
          <p:cNvPr id="130" name="TextBox 129"/>
          <p:cNvSpPr txBox="1"/>
          <p:nvPr/>
        </p:nvSpPr>
        <p:spPr>
          <a:xfrm>
            <a:off x="3883231" y="2703618"/>
            <a:ext cx="2337459" cy="861774"/>
          </a:xfrm>
          <a:prstGeom prst="rect">
            <a:avLst/>
          </a:prstGeom>
          <a:noFill/>
        </p:spPr>
        <p:txBody>
          <a:bodyPr wrap="square" rtlCol="0">
            <a:spAutoFit/>
          </a:bodyPr>
          <a:lstStyle/>
          <a:p>
            <a:r>
              <a:rPr lang="en-US" sz="1000" b="1" dirty="0">
                <a:solidFill>
                  <a:schemeClr val="accent1">
                    <a:lumMod val="50000"/>
                  </a:schemeClr>
                </a:solidFill>
              </a:rPr>
              <a:t>3.1 Pickup Department will prepare one Pickup Order / Note for bring multiple Inbound Order materials from multiple Customers place to your Warehouse</a:t>
            </a:r>
          </a:p>
        </p:txBody>
      </p:sp>
      <p:sp>
        <p:nvSpPr>
          <p:cNvPr id="131" name="TextBox 130"/>
          <p:cNvSpPr txBox="1"/>
          <p:nvPr/>
        </p:nvSpPr>
        <p:spPr>
          <a:xfrm>
            <a:off x="2416628" y="2487885"/>
            <a:ext cx="564079" cy="246221"/>
          </a:xfrm>
          <a:prstGeom prst="rect">
            <a:avLst/>
          </a:prstGeom>
          <a:noFill/>
        </p:spPr>
        <p:txBody>
          <a:bodyPr wrap="square" rtlCol="0">
            <a:spAutoFit/>
          </a:bodyPr>
          <a:lstStyle/>
          <a:p>
            <a:r>
              <a:rPr lang="en-US" sz="1000" b="1" dirty="0">
                <a:solidFill>
                  <a:schemeClr val="accent1">
                    <a:lumMod val="50000"/>
                  </a:schemeClr>
                </a:solidFill>
              </a:rPr>
              <a:t>Yes</a:t>
            </a:r>
          </a:p>
        </p:txBody>
      </p:sp>
      <p:sp>
        <p:nvSpPr>
          <p:cNvPr id="132" name="TextBox 131"/>
          <p:cNvSpPr txBox="1"/>
          <p:nvPr/>
        </p:nvSpPr>
        <p:spPr>
          <a:xfrm>
            <a:off x="894607" y="3317178"/>
            <a:ext cx="564079" cy="246221"/>
          </a:xfrm>
          <a:prstGeom prst="rect">
            <a:avLst/>
          </a:prstGeom>
          <a:noFill/>
        </p:spPr>
        <p:txBody>
          <a:bodyPr wrap="square" rtlCol="0">
            <a:spAutoFit/>
          </a:bodyPr>
          <a:lstStyle/>
          <a:p>
            <a:r>
              <a:rPr lang="en-US" sz="1000" b="1" dirty="0">
                <a:solidFill>
                  <a:schemeClr val="accent1">
                    <a:lumMod val="50000"/>
                  </a:schemeClr>
                </a:solidFill>
              </a:rPr>
              <a:t>No</a:t>
            </a:r>
          </a:p>
        </p:txBody>
      </p:sp>
      <p:sp>
        <p:nvSpPr>
          <p:cNvPr id="133" name="TextBox 132"/>
          <p:cNvSpPr txBox="1"/>
          <p:nvPr/>
        </p:nvSpPr>
        <p:spPr>
          <a:xfrm>
            <a:off x="1252847" y="3200401"/>
            <a:ext cx="2571007" cy="861774"/>
          </a:xfrm>
          <a:prstGeom prst="rect">
            <a:avLst/>
          </a:prstGeom>
          <a:noFill/>
        </p:spPr>
        <p:txBody>
          <a:bodyPr wrap="square" rtlCol="0">
            <a:spAutoFit/>
          </a:bodyPr>
          <a:lstStyle/>
          <a:p>
            <a:r>
              <a:rPr lang="en-US" sz="1000" b="1" dirty="0">
                <a:solidFill>
                  <a:schemeClr val="accent1">
                    <a:lumMod val="50000"/>
                  </a:schemeClr>
                </a:solidFill>
              </a:rPr>
              <a:t>3. Once material come to your Warehouse, then material will unload into Receiving Bay. Then user will create Material Receipt Note for updating stock in Warehouse</a:t>
            </a:r>
          </a:p>
        </p:txBody>
      </p:sp>
      <p:sp>
        <p:nvSpPr>
          <p:cNvPr id="142" name="TextBox 141"/>
          <p:cNvSpPr txBox="1"/>
          <p:nvPr/>
        </p:nvSpPr>
        <p:spPr>
          <a:xfrm>
            <a:off x="4075215" y="5060872"/>
            <a:ext cx="564079" cy="246221"/>
          </a:xfrm>
          <a:prstGeom prst="rect">
            <a:avLst/>
          </a:prstGeom>
          <a:noFill/>
        </p:spPr>
        <p:txBody>
          <a:bodyPr wrap="square" rtlCol="0">
            <a:spAutoFit/>
          </a:bodyPr>
          <a:lstStyle/>
          <a:p>
            <a:r>
              <a:rPr lang="en-US" sz="1000" b="1" dirty="0">
                <a:solidFill>
                  <a:schemeClr val="accent1">
                    <a:lumMod val="50000"/>
                  </a:schemeClr>
                </a:solidFill>
              </a:rPr>
              <a:t>Failed</a:t>
            </a:r>
          </a:p>
        </p:txBody>
      </p:sp>
      <p:sp>
        <p:nvSpPr>
          <p:cNvPr id="143" name="TextBox 142"/>
          <p:cNvSpPr txBox="1"/>
          <p:nvPr/>
        </p:nvSpPr>
        <p:spPr>
          <a:xfrm>
            <a:off x="5106388" y="4714508"/>
            <a:ext cx="564079" cy="246221"/>
          </a:xfrm>
          <a:prstGeom prst="rect">
            <a:avLst/>
          </a:prstGeom>
          <a:noFill/>
        </p:spPr>
        <p:txBody>
          <a:bodyPr wrap="square" rtlCol="0">
            <a:spAutoFit/>
          </a:bodyPr>
          <a:lstStyle/>
          <a:p>
            <a:r>
              <a:rPr lang="en-US" sz="1000" b="1" dirty="0">
                <a:solidFill>
                  <a:schemeClr val="accent1">
                    <a:lumMod val="50000"/>
                  </a:schemeClr>
                </a:solidFill>
              </a:rPr>
              <a:t>Pass</a:t>
            </a:r>
          </a:p>
        </p:txBody>
      </p:sp>
      <p:sp>
        <p:nvSpPr>
          <p:cNvPr id="144" name="TextBox 143"/>
          <p:cNvSpPr txBox="1"/>
          <p:nvPr/>
        </p:nvSpPr>
        <p:spPr>
          <a:xfrm>
            <a:off x="1504208" y="4936177"/>
            <a:ext cx="2367148" cy="707886"/>
          </a:xfrm>
          <a:prstGeom prst="rect">
            <a:avLst/>
          </a:prstGeom>
          <a:noFill/>
        </p:spPr>
        <p:txBody>
          <a:bodyPr wrap="square" rtlCol="0">
            <a:spAutoFit/>
          </a:bodyPr>
          <a:lstStyle/>
          <a:p>
            <a:r>
              <a:rPr lang="en-US" sz="1000" b="1" dirty="0">
                <a:solidFill>
                  <a:schemeClr val="accent1">
                    <a:lumMod val="50000"/>
                  </a:schemeClr>
                </a:solidFill>
              </a:rPr>
              <a:t>4. After Material unload into Receiving Bay, QC Department will check How much Qty Received &amp; Material have any problems?</a:t>
            </a:r>
          </a:p>
        </p:txBody>
      </p:sp>
      <p:sp>
        <p:nvSpPr>
          <p:cNvPr id="145" name="TextBox 144"/>
          <p:cNvSpPr txBox="1"/>
          <p:nvPr/>
        </p:nvSpPr>
        <p:spPr>
          <a:xfrm>
            <a:off x="7392389" y="4019798"/>
            <a:ext cx="2713512" cy="400110"/>
          </a:xfrm>
          <a:prstGeom prst="rect">
            <a:avLst/>
          </a:prstGeom>
          <a:noFill/>
        </p:spPr>
        <p:txBody>
          <a:bodyPr wrap="square" rtlCol="0">
            <a:spAutoFit/>
          </a:bodyPr>
          <a:lstStyle/>
          <a:p>
            <a:r>
              <a:rPr lang="en-US" sz="1000" b="1" dirty="0">
                <a:solidFill>
                  <a:schemeClr val="accent1">
                    <a:lumMod val="50000"/>
                  </a:schemeClr>
                </a:solidFill>
              </a:rPr>
              <a:t>5. If Quality Pass, then Material will move to actual Warehouse Locations</a:t>
            </a:r>
          </a:p>
        </p:txBody>
      </p:sp>
      <p:sp>
        <p:nvSpPr>
          <p:cNvPr id="146" name="TextBox 145"/>
          <p:cNvSpPr txBox="1"/>
          <p:nvPr/>
        </p:nvSpPr>
        <p:spPr>
          <a:xfrm>
            <a:off x="4754087" y="5419105"/>
            <a:ext cx="2713512" cy="400110"/>
          </a:xfrm>
          <a:prstGeom prst="rect">
            <a:avLst/>
          </a:prstGeom>
          <a:noFill/>
        </p:spPr>
        <p:txBody>
          <a:bodyPr wrap="square" rtlCol="0">
            <a:spAutoFit/>
          </a:bodyPr>
          <a:lstStyle/>
          <a:p>
            <a:r>
              <a:rPr lang="en-US" sz="1000" b="1" dirty="0">
                <a:solidFill>
                  <a:schemeClr val="accent1">
                    <a:lumMod val="50000"/>
                  </a:schemeClr>
                </a:solidFill>
              </a:rPr>
              <a:t>6. If Quality Failed, then Material will return to Customer</a:t>
            </a:r>
          </a:p>
        </p:txBody>
      </p:sp>
      <p:sp>
        <p:nvSpPr>
          <p:cNvPr id="147" name="TextBox 146"/>
          <p:cNvSpPr txBox="1"/>
          <p:nvPr/>
        </p:nvSpPr>
        <p:spPr>
          <a:xfrm>
            <a:off x="10865922" y="3847598"/>
            <a:ext cx="1326077" cy="861774"/>
          </a:xfrm>
          <a:prstGeom prst="rect">
            <a:avLst/>
          </a:prstGeom>
          <a:noFill/>
        </p:spPr>
        <p:txBody>
          <a:bodyPr wrap="square" rtlCol="0">
            <a:spAutoFit/>
          </a:bodyPr>
          <a:lstStyle/>
          <a:p>
            <a:r>
              <a:rPr lang="en-US" sz="1000" b="1" dirty="0">
                <a:solidFill>
                  <a:schemeClr val="accent1">
                    <a:lumMod val="50000"/>
                  </a:schemeClr>
                </a:solidFill>
              </a:rPr>
              <a:t>7. Inventory Move used for moving material from one location to another location</a:t>
            </a:r>
          </a:p>
        </p:txBody>
      </p:sp>
      <p:sp>
        <p:nvSpPr>
          <p:cNvPr id="151" name="TextBox 150"/>
          <p:cNvSpPr txBox="1"/>
          <p:nvPr/>
        </p:nvSpPr>
        <p:spPr>
          <a:xfrm>
            <a:off x="10032670" y="2325577"/>
            <a:ext cx="2159330" cy="861774"/>
          </a:xfrm>
          <a:prstGeom prst="rect">
            <a:avLst/>
          </a:prstGeom>
          <a:noFill/>
        </p:spPr>
        <p:txBody>
          <a:bodyPr wrap="square" rtlCol="0">
            <a:spAutoFit/>
          </a:bodyPr>
          <a:lstStyle/>
          <a:p>
            <a:r>
              <a:rPr lang="en-US" sz="1000" b="1" dirty="0">
                <a:solidFill>
                  <a:schemeClr val="accent1">
                    <a:lumMod val="50000"/>
                  </a:schemeClr>
                </a:solidFill>
              </a:rPr>
              <a:t>8. User can set Replenishment Rules to maintain Stock Ordering Levels (Minimum &amp; Maximum On Hand Qty on Warehouse)</a:t>
            </a:r>
          </a:p>
        </p:txBody>
      </p:sp>
      <p:sp>
        <p:nvSpPr>
          <p:cNvPr id="152" name="TextBox 151"/>
          <p:cNvSpPr txBox="1"/>
          <p:nvPr/>
        </p:nvSpPr>
        <p:spPr>
          <a:xfrm>
            <a:off x="5803075" y="708555"/>
            <a:ext cx="3245922" cy="707886"/>
          </a:xfrm>
          <a:prstGeom prst="rect">
            <a:avLst/>
          </a:prstGeom>
          <a:noFill/>
        </p:spPr>
        <p:txBody>
          <a:bodyPr wrap="square" rtlCol="0">
            <a:spAutoFit/>
          </a:bodyPr>
          <a:lstStyle/>
          <a:p>
            <a:r>
              <a:rPr lang="en-US" sz="1000" b="1" dirty="0">
                <a:solidFill>
                  <a:schemeClr val="accent1">
                    <a:lumMod val="50000"/>
                  </a:schemeClr>
                </a:solidFill>
              </a:rPr>
              <a:t>9. End Customer can raise Inbound Order based on Replenishment Report (System will suggest how much qty customer need to send Warehouse for maintaining stock levels)</a:t>
            </a:r>
          </a:p>
        </p:txBody>
      </p:sp>
      <p:sp>
        <p:nvSpPr>
          <p:cNvPr id="51" name="Text Placeholder 1"/>
          <p:cNvSpPr>
            <a:spLocks noGrp="1"/>
          </p:cNvSpPr>
          <p:nvPr>
            <p:ph type="body" sz="quarter" idx="10"/>
          </p:nvPr>
        </p:nvSpPr>
        <p:spPr>
          <a:xfrm>
            <a:off x="7657975" y="0"/>
            <a:ext cx="4534025" cy="576868"/>
          </a:xfrm>
        </p:spPr>
        <p:txBody>
          <a:bodyPr>
            <a:normAutofit fontScale="40000" lnSpcReduction="20000"/>
          </a:bodyPr>
          <a:lstStyle/>
          <a:p>
            <a:r>
              <a:rPr lang="en-US" dirty="0"/>
              <a:t>Inbound Operations Architecture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Inbound Order</a:t>
            </a:r>
          </a:p>
        </p:txBody>
      </p:sp>
      <p:pic>
        <p:nvPicPr>
          <p:cNvPr id="1027" name="Picture 3"/>
          <p:cNvPicPr>
            <a:picLocks noChangeAspect="1" noChangeArrowheads="1"/>
          </p:cNvPicPr>
          <p:nvPr/>
        </p:nvPicPr>
        <p:blipFill>
          <a:blip r:embed="rId2"/>
          <a:srcRect/>
          <a:stretch>
            <a:fillRect/>
          </a:stretch>
        </p:blipFill>
        <p:spPr bwMode="auto">
          <a:xfrm>
            <a:off x="993409" y="900752"/>
            <a:ext cx="10146754" cy="570476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1957"/>
            <a:ext cx="11573197" cy="724247"/>
          </a:xfrm>
        </p:spPr>
        <p:txBody>
          <a:bodyPr/>
          <a:lstStyle/>
          <a:p>
            <a:r>
              <a:rPr lang="en-US" dirty="0"/>
              <a:t>Schedule Pickup</a:t>
            </a:r>
          </a:p>
        </p:txBody>
      </p:sp>
      <p:pic>
        <p:nvPicPr>
          <p:cNvPr id="2050" name="Picture 2"/>
          <p:cNvPicPr>
            <a:picLocks noChangeAspect="1" noChangeArrowheads="1"/>
          </p:cNvPicPr>
          <p:nvPr/>
        </p:nvPicPr>
        <p:blipFill>
          <a:blip r:embed="rId2"/>
          <a:srcRect/>
          <a:stretch>
            <a:fillRect/>
          </a:stretch>
        </p:blipFill>
        <p:spPr bwMode="auto">
          <a:xfrm>
            <a:off x="974853" y="859808"/>
            <a:ext cx="10316678" cy="580029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Cover and End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ver and End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ver and End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6301</TotalTime>
  <Words>2429</Words>
  <Application>Microsoft Office PowerPoint</Application>
  <PresentationFormat>Widescreen</PresentationFormat>
  <Paragraphs>328</Paragraphs>
  <Slides>48</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48</vt:i4>
      </vt:variant>
    </vt:vector>
  </HeadingPairs>
  <TitlesOfParts>
    <vt:vector size="61" baseType="lpstr">
      <vt:lpstr>Arial</vt:lpstr>
      <vt:lpstr>Arial Narrow</vt:lpstr>
      <vt:lpstr>Arial Rounded MT Bold</vt:lpstr>
      <vt:lpstr>Calibri</vt:lpstr>
      <vt:lpstr>PT Sans</vt:lpstr>
      <vt:lpstr>Times New Roman</vt:lpstr>
      <vt:lpstr>Vivaldi</vt:lpstr>
      <vt:lpstr>Wingdings</vt:lpstr>
      <vt:lpstr>Cover and End Slide Master</vt:lpstr>
      <vt:lpstr>Contents Slide Master</vt:lpstr>
      <vt:lpstr>Section Break Slide Master</vt:lpstr>
      <vt:lpstr>1_Cover and End Slide Master</vt:lpstr>
      <vt:lpstr>2_Cover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narasimharao.talakala</cp:lastModifiedBy>
  <cp:revision>278</cp:revision>
  <dcterms:created xsi:type="dcterms:W3CDTF">2018-04-24T17:14:44Z</dcterms:created>
  <dcterms:modified xsi:type="dcterms:W3CDTF">2023-03-13T02:08:46Z</dcterms:modified>
  <cp:contentStatus/>
</cp:coreProperties>
</file>